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commentAuthors.xml" ContentType="application/vnd.openxmlformats-officedocument.presentationml.commentAuthors+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25" r:id="rId1"/>
    <p:sldMasterId id="2147483841" r:id="rId2"/>
  </p:sldMasterIdLst>
  <p:notesMasterIdLst>
    <p:notesMasterId r:id="rId36"/>
  </p:notesMasterIdLst>
  <p:handoutMasterIdLst>
    <p:handoutMasterId r:id="rId37"/>
  </p:handoutMasterIdLst>
  <p:sldIdLst>
    <p:sldId id="272" r:id="rId3"/>
    <p:sldId id="273" r:id="rId4"/>
    <p:sldId id="274" r:id="rId5"/>
    <p:sldId id="275" r:id="rId6"/>
    <p:sldId id="276" r:id="rId7"/>
    <p:sldId id="302" r:id="rId8"/>
    <p:sldId id="278" r:id="rId9"/>
    <p:sldId id="279" r:id="rId10"/>
    <p:sldId id="284" r:id="rId11"/>
    <p:sldId id="280" r:id="rId12"/>
    <p:sldId id="304" r:id="rId13"/>
    <p:sldId id="305" r:id="rId14"/>
    <p:sldId id="301" r:id="rId15"/>
    <p:sldId id="283" r:id="rId16"/>
    <p:sldId id="285" r:id="rId17"/>
    <p:sldId id="286" r:id="rId18"/>
    <p:sldId id="288" r:id="rId19"/>
    <p:sldId id="289" r:id="rId20"/>
    <p:sldId id="300" r:id="rId21"/>
    <p:sldId id="290" r:id="rId22"/>
    <p:sldId id="310" r:id="rId23"/>
    <p:sldId id="291" r:id="rId24"/>
    <p:sldId id="292" r:id="rId25"/>
    <p:sldId id="293" r:id="rId26"/>
    <p:sldId id="306" r:id="rId27"/>
    <p:sldId id="294" r:id="rId28"/>
    <p:sldId id="295" r:id="rId29"/>
    <p:sldId id="296" r:id="rId30"/>
    <p:sldId id="308" r:id="rId31"/>
    <p:sldId id="309" r:id="rId32"/>
    <p:sldId id="297" r:id="rId33"/>
    <p:sldId id="298" r:id="rId34"/>
    <p:sldId id="299" r:id="rId35"/>
  </p:sldIdLst>
  <p:sldSz cx="12192000" cy="6858000"/>
  <p:notesSz cx="6797675" cy="9926638"/>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5" pos="3840" userDrawn="1">
          <p15:clr>
            <a:srgbClr val="A4A3A4"/>
          </p15:clr>
        </p15:guide>
        <p15:guide id="6" orient="horz" pos="2328" userDrawn="1">
          <p15:clr>
            <a:srgbClr val="A4A3A4"/>
          </p15:clr>
        </p15:guide>
        <p15:guide id="7" pos="618"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130" clrIdx="0">
    <p:extLst>
      <p:ext uri="{19B8F6BF-5375-455C-9EA6-DF929625EA0E}">
        <p15:presenceInfo xmlns:p15="http://schemas.microsoft.com/office/powerpoint/2012/main" userId="S-1-5-21-147214757-305610072-1517763936-4736116" providerId="AD"/>
      </p:ext>
    </p:extLst>
  </p:cmAuthor>
  <p:cmAuthor id="2" name="chenjianyuanzjhw" initials="c" lastIdx="8" clrIdx="1">
    <p:extLst>
      <p:ext uri="{19B8F6BF-5375-455C-9EA6-DF929625EA0E}">
        <p15:presenceInfo xmlns:p15="http://schemas.microsoft.com/office/powerpoint/2012/main" userId="S-1-5-21-147214757-305610072-1517763936-6214236" providerId="AD"/>
      </p:ext>
    </p:extLst>
  </p:cmAuthor>
  <p:cmAuthor id="3" name="hejunjianzjhw" initials="h" lastIdx="28" clrIdx="2">
    <p:extLst>
      <p:ext uri="{19B8F6BF-5375-455C-9EA6-DF929625EA0E}">
        <p15:presenceInfo xmlns:p15="http://schemas.microsoft.com/office/powerpoint/2012/main" userId="S-1-5-21-147214757-305610072-1517763936-5682676" providerId="AD"/>
      </p:ext>
    </p:extLst>
  </p:cmAuthor>
  <p:cmAuthor id="4" name="Jiangshan (Jasonjs)" initials="J(" lastIdx="28" clrIdx="3">
    <p:extLst>
      <p:ext uri="{19B8F6BF-5375-455C-9EA6-DF929625EA0E}">
        <p15:presenceInfo xmlns:p15="http://schemas.microsoft.com/office/powerpoint/2012/main" userId="S-1-5-21-147214757-305610072-1517763936-464610" providerId="AD"/>
      </p:ext>
    </p:extLst>
  </p:cmAuthor>
  <p:cmAuthor id="5" name="Lixianzhi (Nick)" initials="L(" lastIdx="7" clrIdx="4">
    <p:extLst>
      <p:ext uri="{19B8F6BF-5375-455C-9EA6-DF929625EA0E}">
        <p15:presenceInfo xmlns:p15="http://schemas.microsoft.com/office/powerpoint/2012/main" userId="S-1-5-21-147214757-305610072-1517763936-33122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C7061"/>
    <a:srgbClr val="00B0F0"/>
    <a:srgbClr val="99DFF9"/>
    <a:srgbClr val="F4FBFE"/>
    <a:srgbClr val="FFD17D"/>
    <a:srgbClr val="BDE7F6"/>
    <a:srgbClr val="F3FBFE"/>
    <a:srgbClr val="FFF2CC"/>
    <a:srgbClr val="151515"/>
    <a:srgbClr val="C7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5681" autoAdjust="0"/>
  </p:normalViewPr>
  <p:slideViewPr>
    <p:cSldViewPr snapToGrid="0" snapToObjects="1">
      <p:cViewPr varScale="1">
        <p:scale>
          <a:sx n="98" d="100"/>
          <a:sy n="98" d="100"/>
        </p:scale>
        <p:origin x="468" y="72"/>
      </p:cViewPr>
      <p:guideLst>
        <p:guide pos="3840"/>
        <p:guide orient="horz" pos="2328"/>
        <p:guide pos="61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0" d="100"/>
          <a:sy n="80" d="100"/>
        </p:scale>
        <p:origin x="3456" y="10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viewProps" Target="viewProps.xml"/><Relationship Id="rId45"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customXml" Target="../customXml/item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8/12/2020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0928835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err="1">
                <a:latin typeface="Huawei Sans" panose="020C0503030203020204" pitchFamily="34" charset="0"/>
              </a:rPr>
              <a:t>Htype</a:t>
            </a:r>
            <a:r>
              <a:rPr dirty="0">
                <a:latin typeface="Huawei Sans" panose="020C0503030203020204" pitchFamily="34" charset="0"/>
              </a:rPr>
              <a:t> (hardware type): indicates the type of the hardware address.</a:t>
            </a:r>
            <a:endParaRPr lang="en-US" altLang="zh-CN"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err="1">
                <a:latin typeface="Huawei Sans" panose="020C0503030203020204" pitchFamily="34" charset="0"/>
              </a:rPr>
              <a:t>Hlen</a:t>
            </a:r>
            <a:r>
              <a:rPr dirty="0">
                <a:latin typeface="Huawei Sans" panose="020C0503030203020204" pitchFamily="34" charset="0"/>
              </a:rPr>
              <a:t> (hardware length): indicates the length of the hardware address.</a:t>
            </a:r>
            <a:endParaRPr lang="en-US" altLang="zh-CN"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Hops: indicates the number of DHCP relay agents that DHCP </a:t>
            </a:r>
            <a:r>
              <a:rPr lang="en-US" dirty="0">
                <a:latin typeface="Huawei Sans" panose="020C0503030203020204" pitchFamily="34" charset="0"/>
              </a:rPr>
              <a:t>message</a:t>
            </a:r>
            <a:r>
              <a:rPr dirty="0">
                <a:latin typeface="Huawei Sans" panose="020C0503030203020204" pitchFamily="34" charset="0"/>
              </a:rPr>
              <a:t>s pass through. This field is set to 0 by a client. The value of this field is increased by 1 each time the DHCP </a:t>
            </a:r>
            <a:r>
              <a:rPr lang="en-US" dirty="0">
                <a:latin typeface="Huawei Sans" panose="020C0503030203020204" pitchFamily="34" charset="0"/>
              </a:rPr>
              <a:t>message</a:t>
            </a:r>
            <a:r>
              <a:rPr dirty="0">
                <a:latin typeface="Huawei Sans" panose="020C0503030203020204" pitchFamily="34" charset="0"/>
              </a:rPr>
              <a:t> passes a DHCP relay agent. This field is used to limit the number of DHCP relay agents that DHCP </a:t>
            </a:r>
            <a:r>
              <a:rPr lang="en-US" altLang="zh-CN" dirty="0">
                <a:latin typeface="Huawei Sans" panose="020C0503030203020204" pitchFamily="34" charset="0"/>
              </a:rPr>
              <a:t>message</a:t>
            </a:r>
            <a:r>
              <a:rPr dirty="0">
                <a:latin typeface="Huawei Sans" panose="020C0503030203020204" pitchFamily="34" charset="0"/>
              </a:rPr>
              <a:t>s pass through.</a:t>
            </a:r>
            <a:endParaRPr lang="en-US" altLang="zh-CN"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err="1">
                <a:latin typeface="Huawei Sans" panose="020C0503030203020204" pitchFamily="34" charset="0"/>
              </a:rPr>
              <a:t>Xid</a:t>
            </a:r>
            <a:r>
              <a:rPr sz="1100" dirty="0">
                <a:latin typeface="Huawei Sans" panose="020C0503030203020204" pitchFamily="34" charset="0"/>
              </a:rPr>
              <a:t>: indicates a random number selected by a DHCP client to exchange messages with a DHCP server.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err="1">
                <a:latin typeface="Huawei Sans" panose="020C0503030203020204" pitchFamily="34" charset="0"/>
              </a:rPr>
              <a:t>Sname</a:t>
            </a:r>
            <a:r>
              <a:rPr dirty="0">
                <a:latin typeface="Huawei Sans" panose="020C0503030203020204" pitchFamily="34" charset="0"/>
              </a:rPr>
              <a:t> (server host name): indicates the name of the server from which a client obtains the configuration. This field is optional and is filled in by a DHCP server. This field must be filled in with a character string that ends with 0.</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File (file name): indicates the name of the configuration file for starting DHCP on the client. The DHCP server fills this field and delivers it together with the IP address to the client. This field is optional and must be filled in with a character string that ends with 0.</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8233838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0411562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DHCP Discover message: A DHCP client broadcasts this message to locate a DHCP server when the client attempts to connect to a network for the first time.</a:t>
            </a:r>
            <a:endParaRPr lang="en-US" altLang="zh-CN"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DHCP Offer message: A DHCP server sends this message in response to a DHCP Discover message. A DHCP Offer message carries configuration information.</a:t>
            </a:r>
            <a:endParaRPr lang="en-US" dirty="0">
              <a:latin typeface="Huawei Sans" panose="020C0503030203020204" pitchFamily="34" charset="0"/>
            </a:endParaRPr>
          </a:p>
          <a:p>
            <a:r>
              <a:rPr lang="en-US" dirty="0">
                <a:latin typeface="Huawei Sans" panose="020C0503030203020204" pitchFamily="34" charset="0"/>
              </a:rPr>
              <a:t>DHCP Request message: A DHCP client broadcasts a DHCP Request message to respond to a DHCP Offer message sent by a DHCP server after the client starts; a DHCP client broadcasts a DHCP Request message to confirm the configuration (including the allocated IP address) after the client restarts; a DHCP client unicasts or broadcasts a DHCP Request message to renew the IP address lease after the client obtains an IP address.</a:t>
            </a:r>
            <a:endParaRPr lang="en-US" altLang="zh-CN" dirty="0">
              <a:latin typeface="Huawei Sans" panose="020C0503030203020204" pitchFamily="34" charset="0"/>
            </a:endParaRPr>
          </a:p>
          <a:p>
            <a:r>
              <a:rPr dirty="0">
                <a:latin typeface="Huawei Sans" panose="020C0503030203020204" pitchFamily="34" charset="0"/>
              </a:rPr>
              <a:t>DHCP Decline message: A DHCP client sends this message to notify the DHCP server when detecting that the IP address assigned by the DHCP server conflicts with another IP address.</a:t>
            </a:r>
            <a:endParaRPr lang="en-US" altLang="zh-CN" dirty="0">
              <a:latin typeface="Huawei Sans" panose="020C0503030203020204" pitchFamily="34" charset="0"/>
            </a:endParaRPr>
          </a:p>
          <a:p>
            <a:r>
              <a:rPr dirty="0">
                <a:latin typeface="Huawei Sans" panose="020C0503030203020204" pitchFamily="34" charset="0"/>
              </a:rPr>
              <a:t>DHCP ACK message: A DHCP server sends this message to acknowledge a DHCP Request message sent from a DHCP client. </a:t>
            </a:r>
            <a:endParaRPr lang="en-US" altLang="zh-CN" dirty="0">
              <a:latin typeface="Huawei Sans" panose="020C0503030203020204" pitchFamily="34" charset="0"/>
            </a:endParaRPr>
          </a:p>
          <a:p>
            <a:r>
              <a:rPr dirty="0">
                <a:latin typeface="Huawei Sans" panose="020C0503030203020204" pitchFamily="34" charset="0"/>
              </a:rPr>
              <a:t>DHCP NAK message: A DHCP server sends this message to reject a DHCP Request message from a DHCP client.</a:t>
            </a:r>
            <a:endParaRPr lang="en-US" altLang="zh-CN" dirty="0">
              <a:latin typeface="Huawei Sans" panose="020C0503030203020204" pitchFamily="34" charset="0"/>
            </a:endParaRPr>
          </a:p>
          <a:p>
            <a:r>
              <a:rPr dirty="0">
                <a:latin typeface="Huawei Sans" panose="020C0503030203020204" pitchFamily="34" charset="0"/>
              </a:rPr>
              <a:t>DHCP Release message: A DHCP client sends this message to release its allocated IP address. </a:t>
            </a:r>
            <a:endParaRPr lang="en-US" altLang="zh-CN" dirty="0">
              <a:latin typeface="Huawei Sans" panose="020C0503030203020204" pitchFamily="34" charset="0"/>
            </a:endParaRPr>
          </a:p>
          <a:p>
            <a:r>
              <a:rPr dirty="0">
                <a:latin typeface="Huawei Sans" panose="020C0503030203020204" pitchFamily="34" charset="0"/>
              </a:rPr>
              <a:t>DHCP Inform message: A DHCP client sends this message to obtain network configuration parameters, such as the gateway address and DNS server address, after it has obtained an IP address.</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722077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Commonly used sub-options:</a:t>
            </a:r>
            <a:endParaRPr lang="en-US" altLang="zh-CN" dirty="0">
              <a:latin typeface="Huawei Sans" panose="020C0503030203020204" pitchFamily="34" charset="0"/>
            </a:endParaRPr>
          </a:p>
          <a:p>
            <a:pPr lvl="1"/>
            <a:r>
              <a:rPr dirty="0">
                <a:latin typeface="Huawei Sans" panose="020C0503030203020204" pitchFamily="34" charset="0"/>
              </a:rPr>
              <a:t>Sub-Option1 (Agent Circuit ID Sub-option) The sub-option is usually configured on the DHCP relay agent. It defines the VLAN ID and Layer 2 port number of the switch interface connected to the DHCP client when </a:t>
            </a:r>
            <a:r>
              <a:rPr lang="en-US" altLang="zh-CN" dirty="0">
                <a:latin typeface="Huawei Sans" panose="020C0503030203020204" pitchFamily="34" charset="0"/>
              </a:rPr>
              <a:t>message</a:t>
            </a:r>
            <a:r>
              <a:rPr dirty="0">
                <a:latin typeface="Huawei Sans" panose="020C0503030203020204" pitchFamily="34" charset="0"/>
              </a:rPr>
              <a:t>s are transmitted. Sub-Option 1 and Sub-Option 2 are used together to identify the DHCP source.</a:t>
            </a:r>
            <a:endParaRPr lang="en-US" altLang="zh-CN" dirty="0">
              <a:latin typeface="Huawei Sans" panose="020C0503030203020204" pitchFamily="34" charset="0"/>
            </a:endParaRPr>
          </a:p>
          <a:p>
            <a:pPr lvl="1"/>
            <a:r>
              <a:rPr dirty="0">
                <a:latin typeface="Huawei Sans" panose="020C0503030203020204" pitchFamily="34" charset="0"/>
              </a:rPr>
              <a:t>Sub-Option 2 (Agent Remote ID Sub-option) This sub-option is usually configured on the DHCP relay agent. It defines that the MAC address of the DHCP relay agent carried in the </a:t>
            </a:r>
            <a:r>
              <a:rPr lang="en-US" altLang="zh-CN" dirty="0">
                <a:latin typeface="Huawei Sans" panose="020C0503030203020204" pitchFamily="34" charset="0"/>
              </a:rPr>
              <a:t>message</a:t>
            </a:r>
            <a:r>
              <a:rPr dirty="0">
                <a:latin typeface="Huawei Sans" panose="020C0503030203020204" pitchFamily="34" charset="0"/>
              </a:rPr>
              <a:t>s to be transmitted.</a:t>
            </a:r>
            <a:endParaRPr lang="en-US" altLang="zh-CN" dirty="0">
              <a:latin typeface="Huawei Sans" panose="020C0503030203020204" pitchFamily="34" charset="0"/>
            </a:endParaRPr>
          </a:p>
          <a:p>
            <a:pPr lvl="1"/>
            <a:r>
              <a:rPr dirty="0">
                <a:latin typeface="Huawei Sans" panose="020C0503030203020204" pitchFamily="34" charset="0"/>
              </a:rPr>
              <a:t>Sub-Option 5 (Link-selection </a:t>
            </a:r>
            <a:r>
              <a:rPr dirty="0" err="1">
                <a:latin typeface="Huawei Sans" panose="020C0503030203020204" pitchFamily="34" charset="0"/>
              </a:rPr>
              <a:t>Suboption</a:t>
            </a:r>
            <a:r>
              <a:rPr dirty="0">
                <a:latin typeface="Huawei Sans" panose="020C0503030203020204" pitchFamily="34" charset="0"/>
              </a:rPr>
              <a:t>): This sub-option contains the IP address added by the DHCP relay agent. In this way, the DHCP server can assign an IP address that is on the same network segment as the IP address to the DHCP client.</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7302346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93634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The DHCP server defines a validity period for each IP address allocated to a DHCP client. The validity period is called the lease. If the DHCP client still needs to use the IP address before the lease expires, the DHCP client can request to extend the lease. If the IP address is not required, the DHCP client can release it. If no idle IP address is available, the DHCP server assigns the IP address released by the client to another client.</a:t>
            </a:r>
            <a:endParaRPr lang="en-US" altLang="zh-CN" dirty="0">
              <a:latin typeface="Huawei Sans" panose="020C0503030203020204" pitchFamily="34" charset="0"/>
            </a:endParaRPr>
          </a:p>
          <a:p>
            <a:r>
              <a:rPr>
                <a:latin typeface="Huawei Sans" panose="020C0503030203020204" pitchFamily="34" charset="0"/>
              </a:rPr>
              <a:t>If the DHCP client receives a DHCP NAK message after sending a DHCP Request message at T1 or T2, the DHCP client sends a DHCP Discover message to request a new IP address.</a:t>
            </a:r>
          </a:p>
          <a:p>
            <a:r>
              <a:rPr>
                <a:latin typeface="Huawei Sans" panose="020C0503030203020204" pitchFamily="34" charset="0"/>
              </a:rPr>
              <a:t>If a DHCP client does not need to use the allocated IP address before the lease expires, the DHCP client sends a DHCP Release message to the DHCP server to request IP address release. The DHCP server saves the configuration of this DHCP client and records the IP address in the allocated IP address list. The IP address can then be allocated to this DHCP client or other clients. A DHCP client can send a DHCP Inform message to the DHCP server to request configuration update.</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7277018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Not all clients can reuse IP addresses that have been allocated to them.</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5999424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0465859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In this example, the name of the IP address pool is </a:t>
            </a:r>
            <a:r>
              <a:rPr b="1">
                <a:latin typeface="Huawei Sans" panose="020C0503030203020204" pitchFamily="34" charset="0"/>
              </a:rPr>
              <a:t>HW</a:t>
            </a:r>
            <a:r>
              <a:rPr>
                <a:latin typeface="Huawei Sans" panose="020C0503030203020204" pitchFamily="34" charset="0"/>
              </a:rPr>
              <a:t>.</a:t>
            </a:r>
            <a:endParaRPr lang="en-US" altLang="zh-CN" dirty="0">
              <a:latin typeface="Huawei Sans" panose="020C0503030203020204" pitchFamily="34" charset="0"/>
            </a:endParaRPr>
          </a:p>
          <a:p>
            <a:r>
              <a:rPr>
                <a:latin typeface="Huawei Sans" panose="020C0503030203020204" pitchFamily="34" charset="0"/>
              </a:rPr>
              <a:t>By default, a DHCP server does not allocate fixed IP addresses to specified clients.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7973057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GigabitEthernet0/0/1 is used as an example.</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920627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14482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2399370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7940862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829596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671457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3879292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sz="1100">
                <a:latin typeface="Huawei Sans" panose="020C0503030203020204" pitchFamily="34" charset="0"/>
              </a:rPr>
              <a:t>The Hops field limits the number of DHCP relay agents that a DHCP message can pass through. A maximum of 16 DHCP relay agents are allowed between a DHCP server and a DHCP client. If the value of this field is larger than 16, DHCP messages are discarded.</a:t>
            </a:r>
            <a:endParaRPr lang="en-US" altLang="zh-CN" sz="1100"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a:latin typeface="Huawei Sans" panose="020C0503030203020204" pitchFamily="34" charset="0"/>
              </a:rPr>
              <a:t>The DHCP server determines the network segment address of a client based on the Giaddr field, so the DHCP server can select an appropriate address pool and assign an IP address on the network segment to the client. The DHCP server returns a DHCP Offer message to the DHCP relay agent.The DHCP relay agent then forwards the DHCP Offer message to the client. If the DHCP Discover message passes through multiple DHCP relay agents before reaching the DHCP server, the value of this field is the IP address of the first DHCP relay agent and remains unchanged. However, the value of the Hops field increases by 1 each time the DHCP Discover message passes through a DHCP relay agent.</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zh-CN" altLang="en-US" sz="1100"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5064783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228600" indent="-228600">
              <a:buFont typeface="+mj-lt"/>
              <a:buAutoNum type="arabicPeriod"/>
            </a:pPr>
            <a:r>
              <a:rPr dirty="0">
                <a:latin typeface="Huawei Sans" panose="020C0503030203020204" pitchFamily="34" charset="0"/>
              </a:rPr>
              <a:t>After receiving a DHCP Discover message, the DHCP relay agent processes the message as follows:</a:t>
            </a:r>
            <a:endParaRPr lang="en-US" altLang="zh-CN" baseline="0" dirty="0">
              <a:latin typeface="Huawei Sans" panose="020C0503030203020204" pitchFamily="34" charset="0"/>
            </a:endParaRPr>
          </a:p>
          <a:p>
            <a:pPr lvl="1"/>
            <a:r>
              <a:rPr dirty="0">
                <a:latin typeface="Huawei Sans" panose="020C0503030203020204" pitchFamily="34" charset="0"/>
              </a:rPr>
              <a:t>Checks the value of the Hops field. If this value exceeds 16, the DHCP relay agent discards the message. Otherwise, the DHCP relay agent increases this value by 1 and proceeds to the next step.</a:t>
            </a:r>
          </a:p>
          <a:p>
            <a:pPr lvl="1"/>
            <a:r>
              <a:rPr dirty="0">
                <a:latin typeface="Huawei Sans" panose="020C0503030203020204" pitchFamily="34" charset="0"/>
              </a:rPr>
              <a:t>Checks the value of the </a:t>
            </a:r>
            <a:r>
              <a:rPr dirty="0" err="1">
                <a:latin typeface="Huawei Sans" panose="020C0503030203020204" pitchFamily="34" charset="0"/>
              </a:rPr>
              <a:t>Giaddr</a:t>
            </a:r>
            <a:r>
              <a:rPr dirty="0">
                <a:latin typeface="Huawei Sans" panose="020C0503030203020204" pitchFamily="34" charset="0"/>
              </a:rPr>
              <a:t> field. If this value is 0, the DHCP relay agent sets the </a:t>
            </a:r>
            <a:r>
              <a:rPr dirty="0" err="1">
                <a:latin typeface="Huawei Sans" panose="020C0503030203020204" pitchFamily="34" charset="0"/>
              </a:rPr>
              <a:t>Giaddr</a:t>
            </a:r>
            <a:r>
              <a:rPr dirty="0">
                <a:latin typeface="Huawei Sans" panose="020C0503030203020204" pitchFamily="34" charset="0"/>
              </a:rPr>
              <a:t> field to the IP address of the interface receiving the DHCP Discover message. If not, the DHCP relay agent does not change the field and proceeds to the next step.</a:t>
            </a:r>
          </a:p>
          <a:p>
            <a:pPr lvl="1"/>
            <a:r>
              <a:rPr dirty="0">
                <a:latin typeface="Huawei Sans" panose="020C0503030203020204" pitchFamily="34" charset="0"/>
              </a:rPr>
              <a:t>Changes the destination IP address of the DHCP Discover message to the IP address of the DHCP server or the next-hop DHCP relay agent, and changes the source IP address to the IP address of the interface connecting the DHCP relay agent to the client. The message is then unicast to the DHCP server or the next-hop DHCP relay agent.</a:t>
            </a:r>
            <a:endParaRPr lang="en-US" altLang="zh-CN" baseline="0" dirty="0">
              <a:latin typeface="Huawei Sans" panose="020C0503030203020204" pitchFamily="34" charset="0"/>
            </a:endParaRPr>
          </a:p>
          <a:p>
            <a:pPr marL="228600" indent="-228600">
              <a:buFont typeface="+mj-lt"/>
              <a:buAutoNum type="arabicPeriod"/>
            </a:pPr>
            <a:r>
              <a:rPr dirty="0">
                <a:latin typeface="Huawei Sans" panose="020C0503030203020204" pitchFamily="34" charset="0"/>
              </a:rPr>
              <a:t>After receiving the DHCP Discover message, the DHCP server selects an address pool on the same network segment as the value of the </a:t>
            </a:r>
            <a:r>
              <a:rPr dirty="0" err="1">
                <a:latin typeface="Huawei Sans" panose="020C0503030203020204" pitchFamily="34" charset="0"/>
              </a:rPr>
              <a:t>Giaddr</a:t>
            </a:r>
            <a:r>
              <a:rPr dirty="0">
                <a:latin typeface="Huawei Sans" panose="020C0503030203020204" pitchFamily="34" charset="0"/>
              </a:rPr>
              <a:t> field in the message, allocates parameters such as an IP address to the client, and unicasts a DHCP Offer message to the DHCP relay agent identified by the </a:t>
            </a:r>
            <a:r>
              <a:rPr dirty="0" err="1">
                <a:latin typeface="Huawei Sans" panose="020C0503030203020204" pitchFamily="34" charset="0"/>
              </a:rPr>
              <a:t>Giaddr</a:t>
            </a:r>
            <a:r>
              <a:rPr dirty="0">
                <a:latin typeface="Huawei Sans" panose="020C0503030203020204" pitchFamily="34" charset="0"/>
              </a:rPr>
              <a:t> field. After receiving the DHCP Offer message, the DHCP relay agent performs the following operations:</a:t>
            </a:r>
          </a:p>
          <a:p>
            <a:pPr lvl="1"/>
            <a:r>
              <a:rPr dirty="0">
                <a:latin typeface="Huawei Sans" panose="020C0503030203020204" pitchFamily="34" charset="0"/>
              </a:rPr>
              <a:t>Checks the value of the </a:t>
            </a:r>
            <a:r>
              <a:rPr dirty="0" err="1">
                <a:latin typeface="Huawei Sans" panose="020C0503030203020204" pitchFamily="34" charset="0"/>
              </a:rPr>
              <a:t>Giaddr</a:t>
            </a:r>
            <a:r>
              <a:rPr dirty="0">
                <a:latin typeface="Huawei Sans" panose="020C0503030203020204" pitchFamily="34" charset="0"/>
              </a:rPr>
              <a:t> field. If this value is </a:t>
            </a:r>
            <a:r>
              <a:rPr lang="en-US" dirty="0">
                <a:latin typeface="Huawei Sans" panose="020C0503030203020204" pitchFamily="34" charset="0"/>
              </a:rPr>
              <a:t>not </a:t>
            </a:r>
            <a:r>
              <a:rPr dirty="0">
                <a:latin typeface="Huawei Sans" panose="020C0503030203020204" pitchFamily="34" charset="0"/>
              </a:rPr>
              <a:t>the IP address of the interface receiving the DHCP Offer message, the DHCP relay agent discards the message. Otherwise, the DHCP relay agent proceeds to the next step.</a:t>
            </a:r>
          </a:p>
          <a:p>
            <a:pPr lvl="1"/>
            <a:r>
              <a:rPr dirty="0">
                <a:latin typeface="Huawei Sans" panose="020C0503030203020204" pitchFamily="34" charset="0"/>
              </a:rPr>
              <a:t>Checks the value of the Flags field. If this value is 1, the DHCP relay agent sends a broadcast DHCP Offer message to the DHCP client. Otherwise, the DHCP relay agent sends a unicast DHCP Offer message.</a:t>
            </a:r>
            <a:endParaRPr lang="en-US" altLang="zh-CN" baseline="0" dirty="0">
              <a:latin typeface="Huawei Sans" panose="020C0503030203020204" pitchFamily="34" charset="0"/>
            </a:endParaRPr>
          </a:p>
        </p:txBody>
      </p:sp>
    </p:spTree>
    <p:extLst>
      <p:ext uri="{BB962C8B-B14F-4D97-AF65-F5344CB8AC3E}">
        <p14:creationId xmlns:p14="http://schemas.microsoft.com/office/powerpoint/2010/main" val="9270979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en-US" altLang="zh-CN" dirty="0">
              <a:latin typeface="Huawei Sans" panose="020C0503030203020204" pitchFamily="34" charset="0"/>
            </a:endParaRPr>
          </a:p>
        </p:txBody>
      </p:sp>
    </p:spTree>
    <p:extLst>
      <p:ext uri="{BB962C8B-B14F-4D97-AF65-F5344CB8AC3E}">
        <p14:creationId xmlns:p14="http://schemas.microsoft.com/office/powerpoint/2010/main" val="35569078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Before configuring DHCP on each device, run the </a:t>
            </a:r>
            <a:r>
              <a:rPr b="1">
                <a:latin typeface="Huawei Sans" panose="020C0503030203020204" pitchFamily="34" charset="0"/>
              </a:rPr>
              <a:t>dhcp enable</a:t>
            </a:r>
            <a:r>
              <a:rPr>
                <a:latin typeface="Huawei Sans" panose="020C0503030203020204" pitchFamily="34" charset="0"/>
              </a:rPr>
              <a:t> command in the system view to enable DHCP.</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4169585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209820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7686745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6699996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dirty="0">
                <a:latin typeface="Huawei Sans" panose="020C0503030203020204" pitchFamily="34" charset="0"/>
              </a:rPr>
              <a:t>C</a:t>
            </a:r>
          </a:p>
          <a:p>
            <a:pPr marL="228600" lvl="0" indent="-228600">
              <a:buFont typeface="+mj-lt"/>
              <a:buAutoNum type="arabicPeriod"/>
            </a:pPr>
            <a:r>
              <a:rPr dirty="0">
                <a:latin typeface="Huawei Sans" panose="020C0503030203020204" pitchFamily="34" charset="0"/>
              </a:rPr>
              <a:t>D</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91741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5333823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41795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089737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31276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When network parameters such as the host IP address, network mask, gateway address, and DNS server address are manually configured, complex operation processes such as address planning, allocation, configuration, and maintenance are required. As a result, address allocation is inflexible, the IP address resource usage is low, the configuration is error-prone due to heavy workload, and there are high requirements on personnel skills.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838832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Network terminals, such as hosts, printers, laptops, mobile phones, and APs, function as DHCP clients to request network parameters from the DHCP server. The DHCP server dynamically allocates network parameters based on the requests from the DHCP clients.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556077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558071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The DHCP Request message </a:t>
            </a:r>
            <a:r>
              <a:rPr lang="en-US" altLang="zh-CN" dirty="0"/>
              <a:t>is broadcast so as to</a:t>
            </a:r>
            <a:r>
              <a:rPr lang="en-US" altLang="zh-CN" baseline="0" dirty="0"/>
              <a:t> </a:t>
            </a:r>
            <a:r>
              <a:rPr lang="en-US" dirty="0">
                <a:latin typeface="Huawei Sans" panose="020C0503030203020204" pitchFamily="34" charset="0"/>
              </a:rPr>
              <a:t>notify</a:t>
            </a:r>
            <a:r>
              <a:rPr dirty="0">
                <a:latin typeface="Huawei Sans" panose="020C0503030203020204" pitchFamily="34" charset="0"/>
              </a:rPr>
              <a:t> all the DHCP servers that the DHCP client has selected the IP address offered by a DHCP server. Then the other servers can allocate IP addresses to other clients.</a:t>
            </a:r>
            <a:endParaRPr lang="en-US" altLang="zh-CN" dirty="0">
              <a:latin typeface="Huawei Sans" panose="020C0503030203020204" pitchFamily="34" charset="0"/>
            </a:endParaRPr>
          </a:p>
          <a:p>
            <a:r>
              <a:rPr dirty="0">
                <a:latin typeface="Huawei Sans" panose="020C0503030203020204" pitchFamily="34" charset="0"/>
              </a:rPr>
              <a:t>In the </a:t>
            </a:r>
            <a:r>
              <a:rPr lang="en-US" dirty="0">
                <a:latin typeface="Huawei Sans" panose="020C0503030203020204" pitchFamily="34" charset="0"/>
              </a:rPr>
              <a:t>acknowledgement stage</a:t>
            </a:r>
            <a:r>
              <a:rPr dirty="0">
                <a:latin typeface="Huawei Sans" panose="020C0503030203020204" pitchFamily="34" charset="0"/>
              </a:rPr>
              <a:t>, IP address conflicts may occur in the following situations:</a:t>
            </a:r>
            <a:endParaRPr lang="en-US" altLang="zh-CN" dirty="0">
              <a:latin typeface="Huawei Sans" panose="020C0503030203020204" pitchFamily="34" charset="0"/>
            </a:endParaRPr>
          </a:p>
          <a:p>
            <a:pPr lvl="1"/>
            <a:r>
              <a:rPr dirty="0">
                <a:latin typeface="Huawei Sans" panose="020C0503030203020204" pitchFamily="34" charset="0"/>
              </a:rPr>
              <a:t>After receiving the DHCP Discover message, the DHCP server sends a ping packet to the client before assigning an IP address to the client. If the IP address can be pinged, the IP address is unavailable and another IP address is assigned to the client.</a:t>
            </a:r>
          </a:p>
          <a:p>
            <a:pPr lvl="1"/>
            <a:r>
              <a:rPr dirty="0">
                <a:latin typeface="Huawei Sans" panose="020C0503030203020204" pitchFamily="34" charset="0"/>
              </a:rPr>
              <a:t>After the client successfully obtains an IP address, it immediately sends a gratuitous ARP packet. If a response packet is received, the client sends a DHCP Decline </a:t>
            </a:r>
            <a:r>
              <a:rPr lang="en-US" dirty="0">
                <a:latin typeface="Huawei Sans" panose="020C0503030203020204" pitchFamily="34" charset="0"/>
              </a:rPr>
              <a:t>message</a:t>
            </a:r>
            <a:r>
              <a:rPr dirty="0">
                <a:latin typeface="Huawei Sans" panose="020C0503030203020204" pitchFamily="34" charset="0"/>
              </a:rPr>
              <a:t> to notify the DHCP server that the allocated IP address conflicts. The DHCP server then sets the IP address status to conflicting. Then, the client sends another DHCP Discover </a:t>
            </a:r>
            <a:r>
              <a:rPr lang="en-US" dirty="0">
                <a:latin typeface="Huawei Sans" panose="020C0503030203020204" pitchFamily="34" charset="0"/>
              </a:rPr>
              <a:t>message </a:t>
            </a:r>
            <a:r>
              <a:rPr dirty="0">
                <a:latin typeface="Huawei Sans" panose="020C0503030203020204" pitchFamily="34" charset="0"/>
              </a:rPr>
              <a:t>to request a new IP address.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871786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238728609"/>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12422283"/>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708728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058943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0524204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41023569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52638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0101912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7"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p:cNvGrpSpPr/>
          <p:nvPr userDrawn="1"/>
        </p:nvGrpSpPr>
        <p:grpSpPr>
          <a:xfrm>
            <a:off x="4148952" y="2637135"/>
            <a:ext cx="3894096" cy="1598831"/>
            <a:chOff x="4302972" y="2345035"/>
            <a:chExt cx="3895617" cy="1598831"/>
          </a:xfrm>
        </p:grpSpPr>
        <p:sp>
          <p:nvSpPr>
            <p:cNvPr id="12" name="矩形 11"/>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103688268"/>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86304581"/>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81996552"/>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4208770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40753766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7213047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191553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4"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15"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16" name="图片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4266281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82201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4246665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14002722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37539200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9633454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8612046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289822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410362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9151444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785686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990536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92855281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9"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1537669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380636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15244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3073553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3974347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3258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png"/><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37"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51" name="图片 50"/>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52"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3"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37" r:id="rId12"/>
    <p:sldLayoutId id="2147483838" r:id="rId13"/>
    <p:sldLayoutId id="2147483839" r:id="rId14"/>
    <p:sldLayoutId id="2147483840" r:id="rId15"/>
  </p:sldLayoutIdLst>
  <p:txStyles>
    <p:titleStyle>
      <a:lvl1pPr algn="l" defTabSz="914034" rtl="0" eaLnBrk="1" latinLnBrk="0" hangingPunct="1">
        <a:lnSpc>
          <a:spcPct val="90000"/>
        </a:lnSpc>
        <a:spcBef>
          <a:spcPct val="0"/>
        </a:spcBef>
        <a:buNone/>
        <a:defRPr sz="3499" kern="1200">
          <a:solidFill>
            <a:schemeClr val="tx1"/>
          </a:solidFill>
          <a:latin typeface="Arial"/>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281" userDrawn="1">
          <p15:clr>
            <a:srgbClr val="F26B43"/>
          </p15:clr>
        </p15:guide>
        <p15:guide id="4" pos="7399" userDrawn="1">
          <p15:clr>
            <a:srgbClr val="F26B43"/>
          </p15:clr>
        </p15:guide>
        <p15:guide id="5" orient="horz" pos="2341" userDrawn="1">
          <p15:clr>
            <a:srgbClr val="F26B43"/>
          </p15:clr>
        </p15:guide>
        <p15:guide id="6" orient="horz" pos="4020" userDrawn="1">
          <p15:clr>
            <a:srgbClr val="F26B43"/>
          </p15:clr>
        </p15:guide>
        <p15:guide id="7" orient="horz" pos="777" userDrawn="1">
          <p15:clr>
            <a:srgbClr val="F26B43"/>
          </p15:clr>
        </p15:guide>
        <p15:guide id="8"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64" name="文本框 63">
              <a:extLst>
                <a:ext uri="{FF2B5EF4-FFF2-40B4-BE49-F238E27FC236}">
                  <a16:creationId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65" name="矩形 64">
              <a:extLst>
                <a:ext uri="{FF2B5EF4-FFF2-40B4-BE49-F238E27FC236}">
                  <a16:creationId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68" name="矩形 67">
              <a:extLst>
                <a:ext uri="{FF2B5EF4-FFF2-40B4-BE49-F238E27FC236}">
                  <a16:creationId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2563522768"/>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2.xml"/><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22.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10002FA-A790-48A3-84B8-9644D4F78B7E}"/>
              </a:ext>
            </a:extLst>
          </p:cNvPr>
          <p:cNvSpPr>
            <a:spLocks noGrp="1"/>
          </p:cNvSpPr>
          <p:nvPr>
            <p:ph type="body" sz="quarter" idx="17"/>
          </p:nvPr>
        </p:nvSpPr>
        <p:spPr bwMode="gray"/>
        <p:txBody>
          <a:bodyPr/>
          <a:lstStyle/>
          <a:p>
            <a:endParaRPr lang="en-US"/>
          </a:p>
        </p:txBody>
      </p:sp>
      <p:sp>
        <p:nvSpPr>
          <p:cNvPr id="5" name="Text Placeholder 4">
            <a:extLst>
              <a:ext uri="{FF2B5EF4-FFF2-40B4-BE49-F238E27FC236}">
                <a16:creationId xmlns:a16="http://schemas.microsoft.com/office/drawing/2014/main" id="{5BA94A3D-C6F6-4B78-A5EA-7C605A21C88D}"/>
              </a:ext>
            </a:extLst>
          </p:cNvPr>
          <p:cNvSpPr>
            <a:spLocks noGrp="1"/>
          </p:cNvSpPr>
          <p:nvPr>
            <p:ph type="body" sz="quarter" idx="18"/>
          </p:nvPr>
        </p:nvSpPr>
        <p:spPr bwMode="gray"/>
        <p:txBody>
          <a:bodyPr/>
          <a:lstStyle/>
          <a:p>
            <a:endParaRPr lang="en-US"/>
          </a:p>
        </p:txBody>
      </p:sp>
      <p:sp>
        <p:nvSpPr>
          <p:cNvPr id="6" name="Text Placeholder 5">
            <a:extLst>
              <a:ext uri="{FF2B5EF4-FFF2-40B4-BE49-F238E27FC236}">
                <a16:creationId xmlns:a16="http://schemas.microsoft.com/office/drawing/2014/main" id="{3C46B6EE-7A6D-4CF8-902D-A555C9ED0BAA}"/>
              </a:ext>
            </a:extLst>
          </p:cNvPr>
          <p:cNvSpPr>
            <a:spLocks noGrp="1"/>
          </p:cNvSpPr>
          <p:nvPr>
            <p:ph type="body" sz="quarter" idx="19"/>
          </p:nvPr>
        </p:nvSpPr>
        <p:spPr bwMode="gray"/>
        <p:txBody>
          <a:bodyPr/>
          <a:lstStyle/>
          <a:p>
            <a:endParaRPr lang="en-US"/>
          </a:p>
        </p:txBody>
      </p:sp>
      <p:sp>
        <p:nvSpPr>
          <p:cNvPr id="7" name="Text Placeholder 6">
            <a:extLst>
              <a:ext uri="{FF2B5EF4-FFF2-40B4-BE49-F238E27FC236}">
                <a16:creationId xmlns:a16="http://schemas.microsoft.com/office/drawing/2014/main" id="{8230C395-82D0-42AB-B417-410B8D66C066}"/>
              </a:ext>
            </a:extLst>
          </p:cNvPr>
          <p:cNvSpPr>
            <a:spLocks noGrp="1"/>
          </p:cNvSpPr>
          <p:nvPr>
            <p:ph type="body" sz="quarter" idx="20"/>
          </p:nvPr>
        </p:nvSpPr>
        <p:spPr bwMode="gray"/>
        <p:txBody>
          <a:bodyPr/>
          <a:lstStyle/>
          <a:p>
            <a:endParaRPr lang="en-US"/>
          </a:p>
        </p:txBody>
      </p:sp>
      <p:sp>
        <p:nvSpPr>
          <p:cNvPr id="30" name="文本占位符 73"/>
          <p:cNvSpPr>
            <a:spLocks noGrp="1"/>
          </p:cNvSpPr>
          <p:nvPr>
            <p:ph type="body" sz="quarter" idx="13"/>
          </p:nvPr>
        </p:nvSpPr>
        <p:spPr bwMode="gray"/>
        <p:txBody>
          <a:bodyPr/>
          <a:lstStyle/>
          <a:p>
            <a:r>
              <a:t>Chen Jianyuan/cwx652820</a:t>
            </a:r>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1" name="文本占位符 74"/>
          <p:cNvSpPr>
            <a:spLocks noGrp="1"/>
          </p:cNvSpPr>
          <p:nvPr>
            <p:ph type="body" sz="quarter" idx="14"/>
          </p:nvPr>
        </p:nvSpPr>
        <p:spPr bwMode="gray"/>
        <p:txBody>
          <a:bodyPr/>
          <a:lstStyle/>
          <a:p>
            <a:r>
              <a:t>2020-02-26</a:t>
            </a:r>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2" name="Text Placeholder 1">
            <a:extLst>
              <a:ext uri="{FF2B5EF4-FFF2-40B4-BE49-F238E27FC236}">
                <a16:creationId xmlns:a16="http://schemas.microsoft.com/office/drawing/2014/main" id="{0F935B37-158E-4F6C-99B9-E18E7090F2DB}"/>
              </a:ext>
            </a:extLst>
          </p:cNvPr>
          <p:cNvSpPr>
            <a:spLocks noGrp="1"/>
          </p:cNvSpPr>
          <p:nvPr>
            <p:ph type="body" sz="quarter" idx="15"/>
          </p:nvPr>
        </p:nvSpPr>
        <p:spPr bwMode="gray"/>
        <p:txBody>
          <a:bodyPr/>
          <a:lstStyle/>
          <a:p>
            <a:endParaRPr lang="en-US"/>
          </a:p>
        </p:txBody>
      </p:sp>
      <p:sp>
        <p:nvSpPr>
          <p:cNvPr id="3" name="Text Placeholder 2">
            <a:extLst>
              <a:ext uri="{FF2B5EF4-FFF2-40B4-BE49-F238E27FC236}">
                <a16:creationId xmlns:a16="http://schemas.microsoft.com/office/drawing/2014/main" id="{4FFF0F02-268E-4D1B-BA25-F36A2222281C}"/>
              </a:ext>
            </a:extLst>
          </p:cNvPr>
          <p:cNvSpPr>
            <a:spLocks noGrp="1"/>
          </p:cNvSpPr>
          <p:nvPr>
            <p:ph type="body" sz="quarter" idx="16"/>
          </p:nvPr>
        </p:nvSpPr>
        <p:spPr bwMode="gray"/>
        <p:txBody>
          <a:bodyPr/>
          <a:lstStyle/>
          <a:p>
            <a:endParaRPr lang="en-US"/>
          </a:p>
        </p:txBody>
      </p:sp>
      <p:sp>
        <p:nvSpPr>
          <p:cNvPr id="8" name="Text Placeholder 7">
            <a:extLst>
              <a:ext uri="{FF2B5EF4-FFF2-40B4-BE49-F238E27FC236}">
                <a16:creationId xmlns:a16="http://schemas.microsoft.com/office/drawing/2014/main" id="{8D77D7DF-034B-47A7-9700-FB4F49F7CEC2}"/>
              </a:ext>
            </a:extLst>
          </p:cNvPr>
          <p:cNvSpPr>
            <a:spLocks noGrp="1"/>
          </p:cNvSpPr>
          <p:nvPr>
            <p:ph type="body" sz="quarter" idx="21"/>
          </p:nvPr>
        </p:nvSpPr>
        <p:spPr bwMode="gray"/>
        <p:txBody>
          <a:bodyPr/>
          <a:lstStyle/>
          <a:p>
            <a:endParaRPr lang="en-US"/>
          </a:p>
        </p:txBody>
      </p:sp>
      <p:sp>
        <p:nvSpPr>
          <p:cNvPr id="9" name="Text Placeholder 8">
            <a:extLst>
              <a:ext uri="{FF2B5EF4-FFF2-40B4-BE49-F238E27FC236}">
                <a16:creationId xmlns:a16="http://schemas.microsoft.com/office/drawing/2014/main" id="{632BA1B0-5B17-48C3-8D96-158F2C61D2F5}"/>
              </a:ext>
            </a:extLst>
          </p:cNvPr>
          <p:cNvSpPr>
            <a:spLocks noGrp="1"/>
          </p:cNvSpPr>
          <p:nvPr>
            <p:ph type="body" sz="quarter" idx="22"/>
          </p:nvPr>
        </p:nvSpPr>
        <p:spPr bwMode="gray"/>
        <p:txBody>
          <a:bodyPr/>
          <a:lstStyle/>
          <a:p>
            <a:endParaRPr lang="en-US"/>
          </a:p>
        </p:txBody>
      </p:sp>
      <p:sp>
        <p:nvSpPr>
          <p:cNvPr id="10" name="Text Placeholder 9">
            <a:extLst>
              <a:ext uri="{FF2B5EF4-FFF2-40B4-BE49-F238E27FC236}">
                <a16:creationId xmlns:a16="http://schemas.microsoft.com/office/drawing/2014/main" id="{EC8F1AC0-822D-40D1-A597-AADFB3B3F713}"/>
              </a:ext>
            </a:extLst>
          </p:cNvPr>
          <p:cNvSpPr>
            <a:spLocks noGrp="1"/>
          </p:cNvSpPr>
          <p:nvPr>
            <p:ph type="body" sz="quarter" idx="23"/>
          </p:nvPr>
        </p:nvSpPr>
        <p:spPr bwMode="gray"/>
        <p:txBody>
          <a:bodyPr/>
          <a:lstStyle/>
          <a:p>
            <a:endParaRPr lang="en-US"/>
          </a:p>
        </p:txBody>
      </p:sp>
      <p:sp>
        <p:nvSpPr>
          <p:cNvPr id="11" name="Text Placeholder 10">
            <a:extLst>
              <a:ext uri="{FF2B5EF4-FFF2-40B4-BE49-F238E27FC236}">
                <a16:creationId xmlns:a16="http://schemas.microsoft.com/office/drawing/2014/main" id="{67FB126F-C305-4B91-BCCC-93817BB111AB}"/>
              </a:ext>
            </a:extLst>
          </p:cNvPr>
          <p:cNvSpPr>
            <a:spLocks noGrp="1"/>
          </p:cNvSpPr>
          <p:nvPr>
            <p:ph type="body" sz="quarter" idx="24"/>
          </p:nvPr>
        </p:nvSpPr>
        <p:spPr bwMode="gray"/>
        <p:txBody>
          <a:bodyPr/>
          <a:lstStyle/>
          <a:p>
            <a:endParaRPr lang="en-US"/>
          </a:p>
        </p:txBody>
      </p:sp>
      <p:sp>
        <p:nvSpPr>
          <p:cNvPr id="12" name="Text Placeholder 11">
            <a:extLst>
              <a:ext uri="{FF2B5EF4-FFF2-40B4-BE49-F238E27FC236}">
                <a16:creationId xmlns:a16="http://schemas.microsoft.com/office/drawing/2014/main" id="{C47F1DB1-6E93-452E-824B-5FCF2ECF1A6C}"/>
              </a:ext>
            </a:extLst>
          </p:cNvPr>
          <p:cNvSpPr>
            <a:spLocks noGrp="1"/>
          </p:cNvSpPr>
          <p:nvPr>
            <p:ph type="body" sz="quarter" idx="25"/>
          </p:nvPr>
        </p:nvSpPr>
        <p:spPr bwMode="gray"/>
        <p:txBody>
          <a:bodyPr/>
          <a:lstStyle/>
          <a:p>
            <a:endParaRPr lang="en-US"/>
          </a:p>
        </p:txBody>
      </p:sp>
      <p:sp>
        <p:nvSpPr>
          <p:cNvPr id="13" name="Text Placeholder 12">
            <a:extLst>
              <a:ext uri="{FF2B5EF4-FFF2-40B4-BE49-F238E27FC236}">
                <a16:creationId xmlns:a16="http://schemas.microsoft.com/office/drawing/2014/main" id="{FA9A3F42-D1C9-427B-AD44-BDC008ACC26F}"/>
              </a:ext>
            </a:extLst>
          </p:cNvPr>
          <p:cNvSpPr>
            <a:spLocks noGrp="1"/>
          </p:cNvSpPr>
          <p:nvPr>
            <p:ph type="body" sz="quarter" idx="26"/>
          </p:nvPr>
        </p:nvSpPr>
        <p:spPr bwMode="gray"/>
        <p:txBody>
          <a:bodyPr/>
          <a:lstStyle/>
          <a:p>
            <a:endParaRPr lang="en-US"/>
          </a:p>
        </p:txBody>
      </p:sp>
      <p:sp>
        <p:nvSpPr>
          <p:cNvPr id="14" name="Text Placeholder 13">
            <a:extLst>
              <a:ext uri="{FF2B5EF4-FFF2-40B4-BE49-F238E27FC236}">
                <a16:creationId xmlns:a16="http://schemas.microsoft.com/office/drawing/2014/main" id="{28E05146-97BE-4B99-B85D-5CF1FE85A546}"/>
              </a:ext>
            </a:extLst>
          </p:cNvPr>
          <p:cNvSpPr>
            <a:spLocks noGrp="1"/>
          </p:cNvSpPr>
          <p:nvPr>
            <p:ph type="body" sz="quarter" idx="27"/>
          </p:nvPr>
        </p:nvSpPr>
        <p:spPr bwMode="gray"/>
        <p:txBody>
          <a:bodyPr/>
          <a:lstStyle/>
          <a:p>
            <a:endParaRPr lang="en-US"/>
          </a:p>
        </p:txBody>
      </p:sp>
      <p:sp>
        <p:nvSpPr>
          <p:cNvPr id="15" name="Text Placeholder 14">
            <a:extLst>
              <a:ext uri="{FF2B5EF4-FFF2-40B4-BE49-F238E27FC236}">
                <a16:creationId xmlns:a16="http://schemas.microsoft.com/office/drawing/2014/main" id="{C198434D-CD55-46C6-9FC7-9F1047C384C2}"/>
              </a:ext>
            </a:extLst>
          </p:cNvPr>
          <p:cNvSpPr>
            <a:spLocks noGrp="1"/>
          </p:cNvSpPr>
          <p:nvPr>
            <p:ph type="body" sz="quarter" idx="28"/>
          </p:nvPr>
        </p:nvSpPr>
        <p:spPr bwMode="gray"/>
        <p:txBody>
          <a:bodyPr/>
          <a:lstStyle/>
          <a:p>
            <a:endParaRPr lang="en-US"/>
          </a:p>
        </p:txBody>
      </p:sp>
      <p:sp>
        <p:nvSpPr>
          <p:cNvPr id="16" name="Text Placeholder 15">
            <a:extLst>
              <a:ext uri="{FF2B5EF4-FFF2-40B4-BE49-F238E27FC236}">
                <a16:creationId xmlns:a16="http://schemas.microsoft.com/office/drawing/2014/main" id="{74AC1D18-2E82-4E4D-828D-B61CEC4FC7A8}"/>
              </a:ext>
            </a:extLst>
          </p:cNvPr>
          <p:cNvSpPr>
            <a:spLocks noGrp="1"/>
          </p:cNvSpPr>
          <p:nvPr>
            <p:ph type="body" sz="quarter" idx="29"/>
          </p:nvPr>
        </p:nvSpPr>
        <p:spPr bwMode="gray"/>
        <p:txBody>
          <a:bodyPr/>
          <a:lstStyle/>
          <a:p>
            <a:endParaRPr lang="en-US"/>
          </a:p>
        </p:txBody>
      </p:sp>
      <p:sp>
        <p:nvSpPr>
          <p:cNvPr id="17" name="Text Placeholder 16">
            <a:extLst>
              <a:ext uri="{FF2B5EF4-FFF2-40B4-BE49-F238E27FC236}">
                <a16:creationId xmlns:a16="http://schemas.microsoft.com/office/drawing/2014/main" id="{C6257DAF-BEA8-44E2-91FB-C6F264F8C28E}"/>
              </a:ext>
            </a:extLst>
          </p:cNvPr>
          <p:cNvSpPr>
            <a:spLocks noGrp="1"/>
          </p:cNvSpPr>
          <p:nvPr>
            <p:ph type="body" sz="quarter" idx="30"/>
          </p:nvPr>
        </p:nvSpPr>
        <p:spPr bwMode="gray"/>
        <p:txBody>
          <a:bodyPr/>
          <a:lstStyle/>
          <a:p>
            <a:endParaRPr lang="en-US"/>
          </a:p>
        </p:txBody>
      </p:sp>
      <p:sp>
        <p:nvSpPr>
          <p:cNvPr id="18" name="Text Placeholder 17">
            <a:extLst>
              <a:ext uri="{FF2B5EF4-FFF2-40B4-BE49-F238E27FC236}">
                <a16:creationId xmlns:a16="http://schemas.microsoft.com/office/drawing/2014/main" id="{EBEBB1F1-A752-4139-8A73-00E050C1451F}"/>
              </a:ext>
            </a:extLst>
          </p:cNvPr>
          <p:cNvSpPr>
            <a:spLocks noGrp="1"/>
          </p:cNvSpPr>
          <p:nvPr>
            <p:ph type="body" sz="quarter" idx="31"/>
          </p:nvPr>
        </p:nvSpPr>
        <p:spPr bwMode="gray"/>
        <p:txBody>
          <a:bodyPr/>
          <a:lstStyle/>
          <a:p>
            <a:endParaRPr lang="en-US"/>
          </a:p>
        </p:txBody>
      </p:sp>
      <p:sp>
        <p:nvSpPr>
          <p:cNvPr id="19" name="Text Placeholder 18">
            <a:extLst>
              <a:ext uri="{FF2B5EF4-FFF2-40B4-BE49-F238E27FC236}">
                <a16:creationId xmlns:a16="http://schemas.microsoft.com/office/drawing/2014/main" id="{DE6D54D6-21A2-4759-852B-14958C87CF7F}"/>
              </a:ext>
            </a:extLst>
          </p:cNvPr>
          <p:cNvSpPr>
            <a:spLocks noGrp="1"/>
          </p:cNvSpPr>
          <p:nvPr>
            <p:ph type="body" sz="quarter" idx="32"/>
          </p:nvPr>
        </p:nvSpPr>
        <p:spPr bwMode="gray"/>
        <p:txBody>
          <a:bodyPr/>
          <a:lstStyle/>
          <a:p>
            <a:endParaRPr lang="en-US"/>
          </a:p>
        </p:txBody>
      </p:sp>
      <p:sp>
        <p:nvSpPr>
          <p:cNvPr id="20" name="Text Placeholder 19">
            <a:extLst>
              <a:ext uri="{FF2B5EF4-FFF2-40B4-BE49-F238E27FC236}">
                <a16:creationId xmlns:a16="http://schemas.microsoft.com/office/drawing/2014/main" id="{EB1BA171-B3C4-4119-98D8-E238A27D132A}"/>
              </a:ext>
            </a:extLst>
          </p:cNvPr>
          <p:cNvSpPr>
            <a:spLocks noGrp="1"/>
          </p:cNvSpPr>
          <p:nvPr>
            <p:ph type="body" sz="quarter" idx="33"/>
          </p:nvPr>
        </p:nvSpPr>
        <p:spPr bwMode="gray"/>
        <p:txBody>
          <a:bodyPr/>
          <a:lstStyle/>
          <a:p>
            <a:endParaRPr lang="en-US"/>
          </a:p>
        </p:txBody>
      </p:sp>
      <p:sp>
        <p:nvSpPr>
          <p:cNvPr id="21" name="Text Placeholder 20">
            <a:extLst>
              <a:ext uri="{FF2B5EF4-FFF2-40B4-BE49-F238E27FC236}">
                <a16:creationId xmlns:a16="http://schemas.microsoft.com/office/drawing/2014/main" id="{C455F93E-1A80-49D7-8F36-F90C476DE02E}"/>
              </a:ext>
            </a:extLst>
          </p:cNvPr>
          <p:cNvSpPr>
            <a:spLocks noGrp="1"/>
          </p:cNvSpPr>
          <p:nvPr>
            <p:ph type="body" sz="quarter" idx="34"/>
          </p:nvPr>
        </p:nvSpPr>
        <p:spPr bwMode="gray"/>
        <p:txBody>
          <a:bodyPr/>
          <a:lstStyle/>
          <a:p>
            <a:endParaRPr lang="en-US"/>
          </a:p>
        </p:txBody>
      </p:sp>
      <p:sp>
        <p:nvSpPr>
          <p:cNvPr id="22" name="Text Placeholder 21">
            <a:extLst>
              <a:ext uri="{FF2B5EF4-FFF2-40B4-BE49-F238E27FC236}">
                <a16:creationId xmlns:a16="http://schemas.microsoft.com/office/drawing/2014/main" id="{CC52ECC6-BA33-44F3-A8D6-2C615CA5090E}"/>
              </a:ext>
            </a:extLst>
          </p:cNvPr>
          <p:cNvSpPr>
            <a:spLocks noGrp="1"/>
          </p:cNvSpPr>
          <p:nvPr>
            <p:ph type="body" sz="quarter" idx="35"/>
          </p:nvPr>
        </p:nvSpPr>
        <p:spPr bwMode="gray"/>
        <p:txBody>
          <a:bodyPr/>
          <a:lstStyle/>
          <a:p>
            <a:endParaRPr lang="en-US"/>
          </a:p>
        </p:txBody>
      </p:sp>
      <p:sp>
        <p:nvSpPr>
          <p:cNvPr id="23" name="Text Placeholder 22">
            <a:extLst>
              <a:ext uri="{FF2B5EF4-FFF2-40B4-BE49-F238E27FC236}">
                <a16:creationId xmlns:a16="http://schemas.microsoft.com/office/drawing/2014/main" id="{9F638704-17D7-4606-A5B6-40629BD36C74}"/>
              </a:ext>
            </a:extLst>
          </p:cNvPr>
          <p:cNvSpPr>
            <a:spLocks noGrp="1"/>
          </p:cNvSpPr>
          <p:nvPr>
            <p:ph type="body" sz="quarter" idx="36"/>
          </p:nvPr>
        </p:nvSpPr>
        <p:spPr bwMode="gray"/>
        <p:txBody>
          <a:bodyPr/>
          <a:lstStyle/>
          <a:p>
            <a:endParaRPr lang="en-US"/>
          </a:p>
        </p:txBody>
      </p:sp>
      <p:sp>
        <p:nvSpPr>
          <p:cNvPr id="24" name="Text Placeholder 23">
            <a:extLst>
              <a:ext uri="{FF2B5EF4-FFF2-40B4-BE49-F238E27FC236}">
                <a16:creationId xmlns:a16="http://schemas.microsoft.com/office/drawing/2014/main" id="{6A1C8734-708C-4665-86D5-4CAAA9D178EC}"/>
              </a:ext>
            </a:extLst>
          </p:cNvPr>
          <p:cNvSpPr>
            <a:spLocks noGrp="1"/>
          </p:cNvSpPr>
          <p:nvPr>
            <p:ph type="body" sz="quarter" idx="37"/>
          </p:nvPr>
        </p:nvSpPr>
        <p:spPr bwMode="gray"/>
        <p:txBody>
          <a:bodyPr/>
          <a:lstStyle/>
          <a:p>
            <a:endParaRPr lang="en-US"/>
          </a:p>
        </p:txBody>
      </p:sp>
      <p:sp>
        <p:nvSpPr>
          <p:cNvPr id="25" name="Text Placeholder 24">
            <a:extLst>
              <a:ext uri="{FF2B5EF4-FFF2-40B4-BE49-F238E27FC236}">
                <a16:creationId xmlns:a16="http://schemas.microsoft.com/office/drawing/2014/main" id="{7A9F9AA4-EC12-495E-8800-4AF33CAA6B50}"/>
              </a:ext>
            </a:extLst>
          </p:cNvPr>
          <p:cNvSpPr>
            <a:spLocks noGrp="1"/>
          </p:cNvSpPr>
          <p:nvPr>
            <p:ph type="body" sz="quarter" idx="38"/>
          </p:nvPr>
        </p:nvSpPr>
        <p:spPr bwMode="gray"/>
        <p:txBody>
          <a:bodyPr/>
          <a:lstStyle/>
          <a:p>
            <a:endParaRPr lang="en-US"/>
          </a:p>
        </p:txBody>
      </p:sp>
      <p:sp>
        <p:nvSpPr>
          <p:cNvPr id="50" name="Text Placeholder 49">
            <a:extLst>
              <a:ext uri="{FF2B5EF4-FFF2-40B4-BE49-F238E27FC236}">
                <a16:creationId xmlns:a16="http://schemas.microsoft.com/office/drawing/2014/main" id="{6E256B8D-A404-4561-BD3C-A2FBFF95EE72}"/>
              </a:ext>
            </a:extLst>
          </p:cNvPr>
          <p:cNvSpPr>
            <a:spLocks noGrp="1"/>
          </p:cNvSpPr>
          <p:nvPr>
            <p:ph type="body" sz="quarter" idx="39"/>
          </p:nvPr>
        </p:nvSpPr>
        <p:spPr bwMode="gray"/>
        <p:txBody>
          <a:bodyPr/>
          <a:lstStyle/>
          <a:p>
            <a:endParaRPr lang="en-US"/>
          </a:p>
        </p:txBody>
      </p:sp>
      <p:sp>
        <p:nvSpPr>
          <p:cNvPr id="51" name="Text Placeholder 50">
            <a:extLst>
              <a:ext uri="{FF2B5EF4-FFF2-40B4-BE49-F238E27FC236}">
                <a16:creationId xmlns:a16="http://schemas.microsoft.com/office/drawing/2014/main" id="{73B7CD4E-C667-41A4-B9CD-812B690BCEA9}"/>
              </a:ext>
            </a:extLst>
          </p:cNvPr>
          <p:cNvSpPr>
            <a:spLocks noGrp="1"/>
          </p:cNvSpPr>
          <p:nvPr>
            <p:ph type="body" sz="quarter" idx="40"/>
          </p:nvPr>
        </p:nvSpPr>
        <p:spPr bwMode="gray"/>
        <p:txBody>
          <a:bodyPr/>
          <a:lstStyle/>
          <a:p>
            <a:endParaRPr lang="en-US"/>
          </a:p>
        </p:txBody>
      </p:sp>
    </p:spTree>
    <p:extLst>
      <p:ext uri="{BB962C8B-B14F-4D97-AF65-F5344CB8AC3E}">
        <p14:creationId xmlns:p14="http://schemas.microsoft.com/office/powerpoint/2010/main" val="25169509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66"/>
          <p:cNvSpPr>
            <a:spLocks noGrp="1"/>
          </p:cNvSpPr>
          <p:nvPr>
            <p:ph type="body" sz="quarter" idx="10"/>
          </p:nvPr>
        </p:nvSpPr>
        <p:spPr bwMode="gray">
          <a:xfrm>
            <a:off x="4766552" y="1242453"/>
            <a:ext cx="6991499" cy="4680000"/>
          </a:xfrm>
        </p:spPr>
        <p:txBody>
          <a:bodyPr/>
          <a:lstStyle/>
          <a:p>
            <a:pPr marL="0" indent="0" algn="l" fontAlgn="ctr">
              <a:buNone/>
            </a:pPr>
            <a:r>
              <a:rPr lang="en-US" sz="1400" b="1" dirty="0">
                <a:latin typeface="Huawei Sans" panose="020C0503030203020204" pitchFamily="34" charset="0"/>
              </a:rPr>
              <a:t>Key fields:</a:t>
            </a:r>
            <a:endParaRPr lang="en-US" altLang="zh-CN" sz="1400" b="1" dirty="0">
              <a:latin typeface="Huawei Sans" panose="020C0503030203020204" pitchFamily="34" charset="0"/>
              <a:sym typeface="Huawei Sans" panose="020C0503030203020204" pitchFamily="34" charset="0"/>
            </a:endParaRPr>
          </a:p>
          <a:p>
            <a:pPr marL="176213" lvl="1" indent="-176213" fontAlgn="ctr"/>
            <a:r>
              <a:rPr lang="en-US" sz="1200" dirty="0">
                <a:latin typeface="Huawei Sans" panose="020C0503030203020204" pitchFamily="34" charset="0"/>
              </a:rPr>
              <a:t>Op (Operation Code): indicates the message type:</a:t>
            </a:r>
            <a:endParaRPr lang="en-US" altLang="zh-CN" sz="1200" dirty="0">
              <a:latin typeface="Huawei Sans" panose="020C0503030203020204" pitchFamily="34" charset="0"/>
            </a:endParaRPr>
          </a:p>
          <a:p>
            <a:pPr marL="360363" lvl="2" indent="-184150" fontAlgn="ctr"/>
            <a:r>
              <a:rPr lang="en-US" sz="1100" dirty="0">
                <a:latin typeface="Huawei Sans" panose="020C0503030203020204" pitchFamily="34" charset="0"/>
              </a:rPr>
              <a:t>1: DHCP Discover message</a:t>
            </a:r>
            <a:endParaRPr lang="en-US" altLang="zh-CN" sz="1100" dirty="0">
              <a:latin typeface="Huawei Sans" panose="020C0503030203020204" pitchFamily="34" charset="0"/>
            </a:endParaRPr>
          </a:p>
          <a:p>
            <a:pPr marL="360363" lvl="2" indent="-184150" fontAlgn="ctr"/>
            <a:r>
              <a:rPr lang="en-US" sz="1100" dirty="0">
                <a:latin typeface="Huawei Sans" panose="020C0503030203020204" pitchFamily="34" charset="0"/>
              </a:rPr>
              <a:t>2: DHCP Offer message</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176213" lvl="1" indent="-176213" fontAlgn="ctr"/>
            <a:r>
              <a:rPr lang="en-US" sz="1200" dirty="0">
                <a:latin typeface="Huawei Sans" panose="020C0503030203020204" pitchFamily="34" charset="0"/>
              </a:rPr>
              <a:t>Secs (seconds): is filled by a client, indicating the number of seconds elapsed since a client obtained or renewed an IP address. The default value is 3600s.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6213" lvl="1" indent="-176213" fontAlgn="ctr"/>
            <a:r>
              <a:rPr lang="en-US" sz="1200" dirty="0">
                <a:latin typeface="Huawei Sans" panose="020C0503030203020204" pitchFamily="34" charset="0"/>
              </a:rPr>
              <a:t>Flags: indicates the format of the response message sent by a server, which is requested by a client. Only the leftmost bit in this field is used, and the other 15 bits are set to 0. The leftmost bit specifies the mode a DHCP server uses to transmit a DHCP Offer message.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6213" lvl="1" indent="-176213" fontAlgn="ctr"/>
            <a:r>
              <a:rPr lang="en-US" sz="1200" dirty="0" err="1">
                <a:latin typeface="Huawei Sans" panose="020C0503030203020204" pitchFamily="34" charset="0"/>
              </a:rPr>
              <a:t>Yiaddr</a:t>
            </a:r>
            <a:r>
              <a:rPr lang="en-US" sz="1200" dirty="0">
                <a:latin typeface="Huawei Sans" panose="020C0503030203020204" pitchFamily="34" charset="0"/>
              </a:rPr>
              <a:t> (your client </a:t>
            </a:r>
            <a:r>
              <a:rPr lang="en-US" sz="1200" dirty="0" err="1">
                <a:latin typeface="Huawei Sans" panose="020C0503030203020204" pitchFamily="34" charset="0"/>
              </a:rPr>
              <a:t>ip</a:t>
            </a:r>
            <a:r>
              <a:rPr lang="en-US" sz="1200" dirty="0">
                <a:latin typeface="Huawei Sans" panose="020C0503030203020204" pitchFamily="34" charset="0"/>
              </a:rPr>
              <a:t> address): indicates the IP address that a DHCP server allocates to a client. The DHCP server fills this field into a DHCP Reply message.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6213" lvl="1" indent="-176213" fontAlgn="ctr"/>
            <a:r>
              <a:rPr lang="en-US" sz="1200" dirty="0" err="1">
                <a:latin typeface="Huawei Sans" panose="020C0503030203020204" pitchFamily="34" charset="0"/>
              </a:rPr>
              <a:t>Siaddr</a:t>
            </a:r>
            <a:r>
              <a:rPr lang="en-US" sz="1200" dirty="0">
                <a:latin typeface="Huawei Sans" panose="020C0503030203020204" pitchFamily="34" charset="0"/>
              </a:rPr>
              <a:t> (server </a:t>
            </a:r>
            <a:r>
              <a:rPr lang="en-US" sz="1200" dirty="0" err="1">
                <a:latin typeface="Huawei Sans" panose="020C0503030203020204" pitchFamily="34" charset="0"/>
              </a:rPr>
              <a:t>ip</a:t>
            </a:r>
            <a:r>
              <a:rPr lang="en-US" sz="1200" dirty="0">
                <a:latin typeface="Huawei Sans" panose="020C0503030203020204" pitchFamily="34" charset="0"/>
              </a:rPr>
              <a:t> address): indicates the IP address of the DHCP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6213" lvl="1" indent="-176213" fontAlgn="ctr"/>
            <a:r>
              <a:rPr lang="en-US" sz="1200" dirty="0" err="1">
                <a:latin typeface="Huawei Sans" panose="020C0503030203020204" pitchFamily="34" charset="0"/>
              </a:rPr>
              <a:t>Chaddr</a:t>
            </a:r>
            <a:r>
              <a:rPr lang="en-US" sz="1200" dirty="0">
                <a:latin typeface="Huawei Sans" panose="020C0503030203020204" pitchFamily="34" charset="0"/>
              </a:rPr>
              <a:t> (client hardware address): indicates the IP address of a DHCP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6213" lvl="1" indent="-176213" fontAlgn="ctr"/>
            <a:r>
              <a:rPr lang="en-US" sz="1200" dirty="0">
                <a:latin typeface="Huawei Sans" panose="020C0503030203020204" pitchFamily="34" charset="0"/>
              </a:rPr>
              <a:t>Options: contains the configuration allocated by the DHCP server to a client.</a:t>
            </a:r>
          </a:p>
          <a:p>
            <a:pPr lvl="1"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403039" lvl="1" indent="0" fontAlgn="ctr">
              <a:buNone/>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lstStyle/>
          <a:p>
            <a:pPr fontAlgn="ctr"/>
            <a:r>
              <a:rPr lang="en-US" dirty="0">
                <a:latin typeface="Huawei Sans" panose="020C0503030203020204" pitchFamily="34" charset="0"/>
              </a:rPr>
              <a:t>DHCP Message Format</a:t>
            </a:r>
          </a:p>
        </p:txBody>
      </p:sp>
      <p:sp>
        <p:nvSpPr>
          <p:cNvPr id="43" name="文本框 42"/>
          <p:cNvSpPr txBox="1"/>
          <p:nvPr/>
        </p:nvSpPr>
        <p:spPr bwMode="gray">
          <a:xfrm>
            <a:off x="917868" y="1552182"/>
            <a:ext cx="285656" cy="307777"/>
          </a:xfrm>
          <a:prstGeom prst="rect">
            <a:avLst/>
          </a:prstGeom>
          <a:noFill/>
        </p:spPr>
        <p:txBody>
          <a:bodyPr wrap="none" rtlCol="0">
            <a:spAutoFit/>
          </a:bodyPr>
          <a:lstStyle/>
          <a:p>
            <a:pPr fontAlgn="ctr"/>
            <a:r>
              <a:rPr lang="en-US" sz="1400" dirty="0">
                <a:latin typeface="Huawei Sans" panose="020C0503030203020204" pitchFamily="34" charset="0"/>
              </a:rPr>
              <a:t>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1780544" y="1552182"/>
            <a:ext cx="285656" cy="307777"/>
          </a:xfrm>
          <a:prstGeom prst="rect">
            <a:avLst/>
          </a:prstGeom>
          <a:noFill/>
        </p:spPr>
        <p:txBody>
          <a:bodyPr wrap="none" rtlCol="0">
            <a:spAutoFit/>
          </a:bodyPr>
          <a:lstStyle/>
          <a:p>
            <a:pPr fontAlgn="ctr"/>
            <a:r>
              <a:rPr lang="en-US" sz="1400" dirty="0">
                <a:latin typeface="Huawei Sans" panose="020C0503030203020204" pitchFamily="34" charset="0"/>
              </a:rPr>
              <a:t>7</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2581556" y="1552182"/>
            <a:ext cx="386644" cy="307777"/>
          </a:xfrm>
          <a:prstGeom prst="rect">
            <a:avLst/>
          </a:prstGeom>
          <a:noFill/>
        </p:spPr>
        <p:txBody>
          <a:bodyPr wrap="none" rtlCol="0">
            <a:spAutoFit/>
          </a:bodyPr>
          <a:lstStyle/>
          <a:p>
            <a:pPr fontAlgn="ctr"/>
            <a:r>
              <a:rPr lang="en-US" sz="1400" dirty="0">
                <a:latin typeface="Huawei Sans" panose="020C0503030203020204" pitchFamily="34" charset="0"/>
              </a:rPr>
              <a:t>15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4278094" y="1552182"/>
            <a:ext cx="386644" cy="307777"/>
          </a:xfrm>
          <a:prstGeom prst="rect">
            <a:avLst/>
          </a:prstGeom>
          <a:noFill/>
        </p:spPr>
        <p:txBody>
          <a:bodyPr wrap="none" rtlCol="0">
            <a:spAutoFit/>
          </a:bodyPr>
          <a:lstStyle/>
          <a:p>
            <a:pPr fontAlgn="ctr"/>
            <a:r>
              <a:rPr lang="en-US" sz="1400" dirty="0">
                <a:latin typeface="Huawei Sans" panose="020C0503030203020204" pitchFamily="34" charset="0"/>
              </a:rPr>
              <a:t>31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1571552" y="5985920"/>
            <a:ext cx="2409634" cy="338554"/>
          </a:xfrm>
          <a:prstGeom prst="rect">
            <a:avLst/>
          </a:prstGeom>
          <a:noFill/>
        </p:spPr>
        <p:txBody>
          <a:bodyPr wrap="none" rtlCol="0">
            <a:spAutoFit/>
          </a:bodyPr>
          <a:lstStyle/>
          <a:p>
            <a:pPr fontAlgn="ctr"/>
            <a:r>
              <a:rPr lang="en-US" sz="1600" b="1" dirty="0">
                <a:latin typeface="Huawei Sans" panose="020C0503030203020204" pitchFamily="34" charset="0"/>
              </a:rPr>
              <a:t>DHCP message format</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9" name="表格 28"/>
          <p:cNvGraphicFramePr>
            <a:graphicFrameLocks noGrp="1"/>
          </p:cNvGraphicFramePr>
          <p:nvPr>
            <p:extLst>
              <p:ext uri="{D42A27DB-BD31-4B8C-83A1-F6EECF244321}">
                <p14:modId xmlns:p14="http://schemas.microsoft.com/office/powerpoint/2010/main" val="1025938102"/>
              </p:ext>
            </p:extLst>
          </p:nvPr>
        </p:nvGraphicFramePr>
        <p:xfrm>
          <a:off x="1049475" y="1829081"/>
          <a:ext cx="3453788" cy="4149409"/>
        </p:xfrm>
        <a:graphic>
          <a:graphicData uri="http://schemas.openxmlformats.org/drawingml/2006/table">
            <a:tbl>
              <a:tblPr firstRow="1" bandRow="1">
                <a:tableStyleId>{72833802-FEF1-4C79-8D5D-14CF1EAF98D9}</a:tableStyleId>
              </a:tblPr>
              <a:tblGrid>
                <a:gridCol w="873148">
                  <a:extLst>
                    <a:ext uri="{9D8B030D-6E8A-4147-A177-3AD203B41FA5}">
                      <a16:colId xmlns:a16="http://schemas.microsoft.com/office/drawing/2014/main" val="20000"/>
                    </a:ext>
                  </a:extLst>
                </a:gridCol>
                <a:gridCol w="862965">
                  <a:extLst>
                    <a:ext uri="{9D8B030D-6E8A-4147-A177-3AD203B41FA5}">
                      <a16:colId xmlns:a16="http://schemas.microsoft.com/office/drawing/2014/main" val="20001"/>
                    </a:ext>
                  </a:extLst>
                </a:gridCol>
                <a:gridCol w="850900">
                  <a:extLst>
                    <a:ext uri="{9D8B030D-6E8A-4147-A177-3AD203B41FA5}">
                      <a16:colId xmlns:a16="http://schemas.microsoft.com/office/drawing/2014/main" val="20002"/>
                    </a:ext>
                  </a:extLst>
                </a:gridCol>
                <a:gridCol w="866775">
                  <a:extLst>
                    <a:ext uri="{9D8B030D-6E8A-4147-A177-3AD203B41FA5}">
                      <a16:colId xmlns:a16="http://schemas.microsoft.com/office/drawing/2014/main" val="20003"/>
                    </a:ext>
                  </a:extLst>
                </a:gridCol>
              </a:tblGrid>
              <a:tr h="370840">
                <a:tc>
                  <a:txBody>
                    <a:bodyPr/>
                    <a:lstStyle/>
                    <a:p>
                      <a:pPr algn="ctr" fontAlgn="ctr"/>
                      <a:r>
                        <a:rPr lang="en-US" sz="1600" dirty="0">
                          <a:solidFill>
                            <a:schemeClr val="tx1"/>
                          </a:solidFill>
                          <a:latin typeface="Huawei Sans" panose="020C0503030203020204" pitchFamily="34" charset="0"/>
                        </a:rPr>
                        <a:t>Op</a:t>
                      </a:r>
                      <a:endParaRPr lang="en-US" altLang="zh-CN" sz="1600" b="0" dirty="0">
                        <a:solidFill>
                          <a:schemeClr val="tx1"/>
                        </a:solidFill>
                        <a:latin typeface="Huawei Sans" panose="020C050303020302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034" rtl="0" eaLnBrk="1" fontAlgn="ctr" latinLnBrk="0" hangingPunct="1"/>
                      <a:r>
                        <a:rPr lang="en-US" sz="1600" dirty="0" err="1">
                          <a:solidFill>
                            <a:schemeClr val="bg1">
                              <a:lumMod val="50000"/>
                            </a:schemeClr>
                          </a:solidFill>
                          <a:latin typeface="Huawei Sans" panose="020C0503030203020204" pitchFamily="34" charset="0"/>
                        </a:rPr>
                        <a:t>Htype</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034" rtl="0" eaLnBrk="1" fontAlgn="ctr" latinLnBrk="0" hangingPunct="1"/>
                      <a:r>
                        <a:rPr lang="en-US" sz="1600" dirty="0" err="1">
                          <a:solidFill>
                            <a:schemeClr val="bg1">
                              <a:lumMod val="50000"/>
                            </a:schemeClr>
                          </a:solidFill>
                          <a:latin typeface="Huawei Sans" panose="020C0503030203020204" pitchFamily="34" charset="0"/>
                        </a:rPr>
                        <a:t>Hlen</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034" rtl="0" eaLnBrk="1" fontAlgn="ctr" latinLnBrk="0" hangingPunct="1"/>
                      <a:r>
                        <a:rPr lang="en-US" sz="1799" dirty="0">
                          <a:solidFill>
                            <a:schemeClr val="bg1">
                              <a:lumMod val="50000"/>
                            </a:schemeClr>
                          </a:solidFill>
                          <a:latin typeface="Huawei Sans" panose="020C0503030203020204" pitchFamily="34" charset="0"/>
                        </a:rPr>
                        <a:t>Hops</a:t>
                      </a: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40838">
                <a:tc gridSpan="4">
                  <a:txBody>
                    <a:bodyPr/>
                    <a:lstStyle/>
                    <a:p>
                      <a:pPr marL="0" algn="ctr" defTabSz="914034" rtl="0" eaLnBrk="1" fontAlgn="ctr" latinLnBrk="0" hangingPunct="1"/>
                      <a:r>
                        <a:rPr lang="en-US" sz="1600" dirty="0" err="1">
                          <a:solidFill>
                            <a:schemeClr val="bg1">
                              <a:lumMod val="50000"/>
                            </a:schemeClr>
                          </a:solidFill>
                          <a:latin typeface="Huawei Sans" panose="020C0503030203020204" pitchFamily="34" charset="0"/>
                        </a:rPr>
                        <a:t>Xid</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dirty="0"/>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370840">
                <a:tc gridSpan="2">
                  <a:txBody>
                    <a:bodyPr/>
                    <a:lstStyle/>
                    <a:p>
                      <a:pPr marL="0" algn="ctr" defTabSz="914034" rtl="0" eaLnBrk="1" fontAlgn="ctr" latinLnBrk="0" hangingPunct="1"/>
                      <a:r>
                        <a:rPr lang="en-US" sz="1600" dirty="0">
                          <a:solidFill>
                            <a:schemeClr val="tx1"/>
                          </a:solidFill>
                          <a:latin typeface="Huawei Sans" panose="020C0503030203020204" pitchFamily="34" charset="0"/>
                        </a:rPr>
                        <a:t>Secs</a:t>
                      </a:r>
                      <a:endParaRPr lang="en-US" altLang="zh-CN" sz="1600" b="0" kern="1200" dirty="0">
                        <a:solidFill>
                          <a:schemeClr val="tx1"/>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dirty="0"/>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gridSpan="2">
                  <a:txBody>
                    <a:bodyPr/>
                    <a:lstStyle/>
                    <a:p>
                      <a:pPr marL="0" algn="ctr" defTabSz="914034" rtl="0" eaLnBrk="1" fontAlgn="ctr" latinLnBrk="0" hangingPunct="1"/>
                      <a:r>
                        <a:rPr lang="en-US" sz="1600" dirty="0">
                          <a:solidFill>
                            <a:schemeClr val="tx1"/>
                          </a:solidFill>
                          <a:latin typeface="Huawei Sans" panose="020C0503030203020204" pitchFamily="34" charset="0"/>
                        </a:rPr>
                        <a:t>Flags</a:t>
                      </a:r>
                      <a:endParaRPr lang="en-US" altLang="zh-CN" sz="1600" b="0" kern="1200" dirty="0">
                        <a:solidFill>
                          <a:schemeClr val="tx1"/>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extLst>
                  <a:ext uri="{0D108BD9-81ED-4DB2-BD59-A6C34878D82A}">
                    <a16:rowId xmlns:a16="http://schemas.microsoft.com/office/drawing/2014/main" val="10002"/>
                  </a:ext>
                </a:extLst>
              </a:tr>
              <a:tr h="370840">
                <a:tc gridSpan="4">
                  <a:txBody>
                    <a:bodyPr/>
                    <a:lstStyle/>
                    <a:p>
                      <a:pPr marL="0" algn="ctr" defTabSz="914034" rtl="0" eaLnBrk="1" fontAlgn="ctr" latinLnBrk="0" hangingPunct="1"/>
                      <a:r>
                        <a:rPr lang="en-US" sz="1600" dirty="0" err="1">
                          <a:solidFill>
                            <a:schemeClr val="bg1">
                              <a:lumMod val="50000"/>
                            </a:schemeClr>
                          </a:solidFill>
                          <a:latin typeface="Huawei Sans" panose="020C0503030203020204" pitchFamily="34" charset="0"/>
                        </a:rPr>
                        <a:t>Ciaddr</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034" rtl="0" eaLnBrk="1" latinLnBrk="0" hangingPunct="1"/>
                      <a:endParaRPr lang="zh-CN" altLang="en-US" sz="1799" b="0" kern="1200" dirty="0">
                        <a:solidFill>
                          <a:schemeClr val="tx1"/>
                        </a:solidFill>
                        <a:latin typeface="Arial"/>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393057">
                <a:tc gridSpan="4">
                  <a:txBody>
                    <a:bodyPr/>
                    <a:lstStyle/>
                    <a:p>
                      <a:pPr marL="0" algn="ctr" defTabSz="914034" rtl="0" eaLnBrk="1" fontAlgn="ctr" latinLnBrk="0" hangingPunct="1"/>
                      <a:r>
                        <a:rPr lang="en-US" sz="1600" dirty="0" err="1">
                          <a:solidFill>
                            <a:schemeClr val="tx1"/>
                          </a:solidFill>
                          <a:latin typeface="Huawei Sans" panose="020C0503030203020204" pitchFamily="34" charset="0"/>
                        </a:rPr>
                        <a:t>Yiaddr</a:t>
                      </a:r>
                      <a:endParaRPr lang="en-US" altLang="zh-CN" sz="1600" b="0" kern="1200" dirty="0">
                        <a:solidFill>
                          <a:schemeClr val="tx1"/>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034" rtl="0" eaLnBrk="1" latinLnBrk="0" hangingPunct="1"/>
                      <a:endParaRPr lang="zh-CN" altLang="en-US" sz="1799" b="0" kern="1200" dirty="0">
                        <a:solidFill>
                          <a:schemeClr val="tx1"/>
                        </a:solidFill>
                        <a:latin typeface="Arial"/>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4"/>
                  </a:ext>
                </a:extLst>
              </a:tr>
              <a:tr h="370840">
                <a:tc gridSpan="4">
                  <a:txBody>
                    <a:bodyPr/>
                    <a:lstStyle/>
                    <a:p>
                      <a:pPr marL="0" algn="ctr" defTabSz="914034" rtl="0" eaLnBrk="1" fontAlgn="ctr" latinLnBrk="0" hangingPunct="1"/>
                      <a:r>
                        <a:rPr lang="en-US" sz="1600" dirty="0" err="1">
                          <a:solidFill>
                            <a:schemeClr val="tx1"/>
                          </a:solidFill>
                          <a:latin typeface="Huawei Sans" panose="020C0503030203020204" pitchFamily="34" charset="0"/>
                        </a:rPr>
                        <a:t>Siaddr</a:t>
                      </a:r>
                      <a:endParaRPr lang="en-US" altLang="zh-CN" sz="1600" b="0" kern="1200" dirty="0">
                        <a:solidFill>
                          <a:schemeClr val="tx1"/>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034" rtl="0" eaLnBrk="1" latinLnBrk="0" hangingPunct="1"/>
                      <a:endParaRPr lang="zh-CN" altLang="en-US" sz="1799" b="0" kern="1200" dirty="0">
                        <a:solidFill>
                          <a:schemeClr val="tx1"/>
                        </a:solidFill>
                        <a:latin typeface="Arial"/>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5"/>
                  </a:ext>
                </a:extLst>
              </a:tr>
              <a:tr h="370840">
                <a:tc gridSpan="4">
                  <a:txBody>
                    <a:bodyPr/>
                    <a:lstStyle/>
                    <a:p>
                      <a:pPr marL="0" algn="ctr" defTabSz="914034" rtl="0" eaLnBrk="1" fontAlgn="ctr" latinLnBrk="0" hangingPunct="1"/>
                      <a:r>
                        <a:rPr lang="en-US" sz="1600" dirty="0" err="1">
                          <a:solidFill>
                            <a:schemeClr val="bg1">
                              <a:lumMod val="50000"/>
                            </a:schemeClr>
                          </a:solidFill>
                          <a:latin typeface="Huawei Sans" panose="020C0503030203020204" pitchFamily="34" charset="0"/>
                        </a:rPr>
                        <a:t>Giaddr</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034" rtl="0" eaLnBrk="1" latinLnBrk="0" hangingPunct="1"/>
                      <a:endParaRPr lang="zh-CN" altLang="en-US" sz="1799" b="0" kern="1200" dirty="0">
                        <a:solidFill>
                          <a:schemeClr val="tx1"/>
                        </a:solidFill>
                        <a:latin typeface="Arial"/>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6"/>
                  </a:ext>
                </a:extLst>
              </a:tr>
              <a:tr h="370840">
                <a:tc gridSpan="4">
                  <a:txBody>
                    <a:bodyPr/>
                    <a:lstStyle/>
                    <a:p>
                      <a:pPr marL="0" algn="ctr" defTabSz="914034" rtl="0" eaLnBrk="1" fontAlgn="ctr" latinLnBrk="0" hangingPunct="1"/>
                      <a:r>
                        <a:rPr lang="en-US" sz="1600" dirty="0" err="1">
                          <a:solidFill>
                            <a:schemeClr val="tx1"/>
                          </a:solidFill>
                          <a:latin typeface="Huawei Sans" panose="020C0503030203020204" pitchFamily="34" charset="0"/>
                        </a:rPr>
                        <a:t>Chaddr</a:t>
                      </a:r>
                      <a:endParaRPr lang="en-US" altLang="zh-CN" sz="1600" b="0" kern="1200" dirty="0">
                        <a:solidFill>
                          <a:schemeClr val="tx1"/>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034" rtl="0" eaLnBrk="1" latinLnBrk="0" hangingPunct="1"/>
                      <a:endParaRPr lang="zh-CN" altLang="en-US" sz="1799" b="0" kern="1200" dirty="0">
                        <a:solidFill>
                          <a:schemeClr val="tx1"/>
                        </a:solidFill>
                        <a:latin typeface="Arial"/>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370840">
                <a:tc gridSpan="4">
                  <a:txBody>
                    <a:bodyPr/>
                    <a:lstStyle/>
                    <a:p>
                      <a:pPr marL="0" algn="ctr" defTabSz="914034" rtl="0" eaLnBrk="1" fontAlgn="ctr" latinLnBrk="0" hangingPunct="1"/>
                      <a:r>
                        <a:rPr lang="en-US" sz="1600" dirty="0" err="1">
                          <a:solidFill>
                            <a:schemeClr val="bg1">
                              <a:lumMod val="50000"/>
                            </a:schemeClr>
                          </a:solidFill>
                          <a:latin typeface="Huawei Sans" panose="020C0503030203020204" pitchFamily="34" charset="0"/>
                        </a:rPr>
                        <a:t>Sname</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034" rtl="0" eaLnBrk="1" latinLnBrk="0" hangingPunct="1"/>
                      <a:endParaRPr lang="zh-CN" altLang="en-US" sz="1799" b="0" kern="1200" dirty="0">
                        <a:solidFill>
                          <a:schemeClr val="tx1"/>
                        </a:solidFill>
                        <a:latin typeface="Arial"/>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8"/>
                  </a:ext>
                </a:extLst>
              </a:tr>
              <a:tr h="370840">
                <a:tc gridSpan="4">
                  <a:txBody>
                    <a:bodyPr/>
                    <a:lstStyle/>
                    <a:p>
                      <a:pPr marL="0" algn="ctr" defTabSz="914034" rtl="0" eaLnBrk="1" fontAlgn="ctr" latinLnBrk="0" hangingPunct="1"/>
                      <a:r>
                        <a:rPr lang="en-US" sz="1600" dirty="0">
                          <a:solidFill>
                            <a:schemeClr val="bg1">
                              <a:lumMod val="50000"/>
                            </a:schemeClr>
                          </a:solidFill>
                          <a:latin typeface="Huawei Sans" panose="020C0503030203020204" pitchFamily="34" charset="0"/>
                        </a:rPr>
                        <a:t>File</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034" rtl="0" eaLnBrk="1" latinLnBrk="0" hangingPunct="1"/>
                      <a:endParaRPr lang="zh-CN" altLang="en-US" sz="1799" b="0" kern="1200" dirty="0">
                        <a:solidFill>
                          <a:schemeClr val="tx1"/>
                        </a:solidFill>
                        <a:latin typeface="Arial"/>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348794">
                <a:tc gridSpan="4">
                  <a:txBody>
                    <a:bodyPr/>
                    <a:lstStyle/>
                    <a:p>
                      <a:pPr marL="0" algn="ctr" defTabSz="914034" rtl="0" eaLnBrk="1" fontAlgn="ctr" latinLnBrk="0" hangingPunct="1"/>
                      <a:r>
                        <a:rPr lang="en-US" sz="1600" dirty="0">
                          <a:solidFill>
                            <a:schemeClr val="tx1"/>
                          </a:solidFill>
                          <a:latin typeface="Huawei Sans" panose="020C0503030203020204" pitchFamily="34" charset="0"/>
                        </a:rPr>
                        <a:t>Options(variable)</a:t>
                      </a:r>
                      <a:endParaRPr lang="en-US" altLang="zh-CN" sz="1600" b="0" kern="1200" dirty="0">
                        <a:solidFill>
                          <a:schemeClr val="tx1"/>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034" rtl="0" eaLnBrk="1" latinLnBrk="0" hangingPunct="1"/>
                      <a:endParaRPr lang="zh-CN" altLang="en-US" sz="1799" b="0" kern="1200" dirty="0">
                        <a:solidFill>
                          <a:schemeClr val="tx1"/>
                        </a:solidFill>
                        <a:latin typeface="Arial"/>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10"/>
                  </a:ext>
                </a:extLst>
              </a:tr>
            </a:tbl>
          </a:graphicData>
        </a:graphic>
      </p:graphicFrame>
      <p:sp>
        <p:nvSpPr>
          <p:cNvPr id="10" name="文本框 9"/>
          <p:cNvSpPr txBox="1"/>
          <p:nvPr/>
        </p:nvSpPr>
        <p:spPr bwMode="gray">
          <a:xfrm>
            <a:off x="3429825" y="1549676"/>
            <a:ext cx="386644" cy="307777"/>
          </a:xfrm>
          <a:prstGeom prst="rect">
            <a:avLst/>
          </a:prstGeom>
          <a:noFill/>
        </p:spPr>
        <p:txBody>
          <a:bodyPr wrap="none" rtlCol="0">
            <a:spAutoFit/>
          </a:bodyPr>
          <a:lstStyle/>
          <a:p>
            <a:pPr fontAlgn="ctr"/>
            <a:r>
              <a:rPr lang="en-US" sz="1400" dirty="0">
                <a:latin typeface="Huawei Sans" panose="020C0503030203020204" pitchFamily="34" charset="0"/>
              </a:rPr>
              <a:t>23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267489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algn="l" fontAlgn="ctr"/>
            <a:r>
              <a:rPr lang="en-US" sz="1400" dirty="0">
                <a:latin typeface="Huawei Sans" panose="020C0503030203020204" pitchFamily="34" charset="0"/>
              </a:rPr>
              <a:t>The options field has variable length and a maximum of 312 bytes. It contains the DHCP message type and configuration parameters allocated by a DHCP server to a client. The configuration parameters include the gateway IP address, DNS server IP address, and IP address lease.</a:t>
            </a:r>
            <a:endParaRPr lang="en-US" altLang="zh-CN" sz="1400" dirty="0">
              <a:latin typeface="Huawei Sans" panose="020C0503030203020204" pitchFamily="34" charset="0"/>
              <a:sym typeface="Huawei Sans" panose="020C0503030203020204" pitchFamily="34" charset="0"/>
            </a:endParaRPr>
          </a:p>
          <a:p>
            <a:pPr algn="l" fontAlgn="ctr"/>
            <a:r>
              <a:rPr lang="en-US" sz="1400" dirty="0">
                <a:latin typeface="Huawei Sans" panose="020C0503030203020204" pitchFamily="34" charset="0"/>
              </a:rPr>
              <a:t>The options field consists of Type, Length, and Value. The value of the Type sub-field ranges from 1 to 255. The following table lists the common values of Type, Length, and Value.</a:t>
            </a:r>
            <a:endParaRPr lang="en-US" altLang="zh-CN" sz="1400" dirty="0">
              <a:latin typeface="Huawei Sans" panose="020C0503030203020204" pitchFamily="34" charset="0"/>
              <a:sym typeface="Huawei Sans" panose="020C0503030203020204" pitchFamily="34" charset="0"/>
            </a:endParaRPr>
          </a:p>
        </p:txBody>
      </p:sp>
      <p:sp>
        <p:nvSpPr>
          <p:cNvPr id="4" name="标题 3"/>
          <p:cNvSpPr>
            <a:spLocks noGrp="1"/>
          </p:cNvSpPr>
          <p:nvPr>
            <p:ph type="title"/>
          </p:nvPr>
        </p:nvSpPr>
        <p:spPr bwMode="gray"/>
        <p:txBody>
          <a:bodyPr/>
          <a:lstStyle/>
          <a:p>
            <a:pPr fontAlgn="ctr"/>
            <a:r>
              <a:rPr lang="en-US" dirty="0">
                <a:latin typeface="Huawei Sans" panose="020C0503030203020204" pitchFamily="34" charset="0"/>
              </a:rPr>
              <a:t>Options Field</a:t>
            </a:r>
          </a:p>
        </p:txBody>
      </p:sp>
      <p:graphicFrame>
        <p:nvGraphicFramePr>
          <p:cNvPr id="22" name="表格 21"/>
          <p:cNvGraphicFramePr>
            <a:graphicFrameLocks noGrp="1"/>
          </p:cNvGraphicFramePr>
          <p:nvPr>
            <p:extLst>
              <p:ext uri="{D42A27DB-BD31-4B8C-83A1-F6EECF244321}">
                <p14:modId xmlns:p14="http://schemas.microsoft.com/office/powerpoint/2010/main" val="816254446"/>
              </p:ext>
            </p:extLst>
          </p:nvPr>
        </p:nvGraphicFramePr>
        <p:xfrm>
          <a:off x="852264" y="3059430"/>
          <a:ext cx="10905788" cy="3139440"/>
        </p:xfrm>
        <a:graphic>
          <a:graphicData uri="http://schemas.openxmlformats.org/drawingml/2006/table">
            <a:tbl>
              <a:tblPr/>
              <a:tblGrid>
                <a:gridCol w="777567">
                  <a:extLst>
                    <a:ext uri="{9D8B030D-6E8A-4147-A177-3AD203B41FA5}">
                      <a16:colId xmlns:a16="http://schemas.microsoft.com/office/drawing/2014/main" val="20000"/>
                    </a:ext>
                  </a:extLst>
                </a:gridCol>
                <a:gridCol w="1885893">
                  <a:extLst>
                    <a:ext uri="{9D8B030D-6E8A-4147-A177-3AD203B41FA5}">
                      <a16:colId xmlns:a16="http://schemas.microsoft.com/office/drawing/2014/main" val="20001"/>
                    </a:ext>
                  </a:extLst>
                </a:gridCol>
                <a:gridCol w="2287199">
                  <a:extLst>
                    <a:ext uri="{9D8B030D-6E8A-4147-A177-3AD203B41FA5}">
                      <a16:colId xmlns:a16="http://schemas.microsoft.com/office/drawing/2014/main" val="20002"/>
                    </a:ext>
                  </a:extLst>
                </a:gridCol>
                <a:gridCol w="5955129">
                  <a:extLst>
                    <a:ext uri="{9D8B030D-6E8A-4147-A177-3AD203B41FA5}">
                      <a16:colId xmlns:a16="http://schemas.microsoft.com/office/drawing/2014/main" val="20003"/>
                    </a:ext>
                  </a:extLst>
                </a:gridCol>
              </a:tblGrid>
              <a:tr h="224362">
                <a:tc>
                  <a:txBody>
                    <a:bodyPr/>
                    <a:lstStyle/>
                    <a:p>
                      <a:pPr algn="ctr" rtl="0" fontAlgn="ctr"/>
                      <a:r>
                        <a:rPr lang="en-US" sz="1400" b="1" dirty="0">
                          <a:solidFill>
                            <a:srgbClr val="FFFFFF"/>
                          </a:solidFill>
                          <a:latin typeface="Huawei Sans" panose="020C0503030203020204" pitchFamily="34" charset="0"/>
                        </a:rPr>
                        <a:t>Type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rtl="0" fontAlgn="ctr"/>
                      <a:r>
                        <a:rPr lang="en-US" sz="1400" b="1" dirty="0">
                          <a:solidFill>
                            <a:srgbClr val="FFFFFF"/>
                          </a:solidFill>
                          <a:latin typeface="Huawei Sans" panose="020C0503030203020204" pitchFamily="34" charset="0"/>
                        </a:rPr>
                        <a:t>Length (Byte)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rtl="0" fontAlgn="ctr"/>
                      <a:r>
                        <a:rPr lang="en-US" sz="1400" b="1" dirty="0">
                          <a:solidFill>
                            <a:srgbClr val="FFFFFF"/>
                          </a:solidFill>
                          <a:latin typeface="Huawei Sans" panose="020C0503030203020204" pitchFamily="34" charset="0"/>
                        </a:rPr>
                        <a:t>Value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rtl="0" fontAlgn="ctr"/>
                      <a:r>
                        <a:rPr lang="en-US" sz="1400" b="1" dirty="0">
                          <a:solidFill>
                            <a:srgbClr val="FFFFFF"/>
                          </a:solidFill>
                          <a:latin typeface="Huawei Sans" panose="020C0503030203020204" pitchFamily="34" charset="0"/>
                        </a:rPr>
                        <a:t>Function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0"/>
                  </a:ext>
                </a:extLst>
              </a:tr>
              <a:tr h="203965">
                <a:tc>
                  <a:txBody>
                    <a:bodyPr/>
                    <a:lstStyle/>
                    <a:p>
                      <a:pPr algn="ctr" rtl="0" fontAlgn="ctr"/>
                      <a:r>
                        <a:rPr lang="en-US" sz="1200" dirty="0">
                          <a:solidFill>
                            <a:srgbClr val="000000"/>
                          </a:solidFill>
                          <a:latin typeface="Huawei Sans" panose="020C0503030203020204" pitchFamily="34" charset="0"/>
                        </a:rPr>
                        <a:t>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a:solidFill>
                            <a:srgbClr val="000000"/>
                          </a:solidFill>
                          <a:latin typeface="Huawei Sans" panose="020C0503030203020204" pitchFamily="34" charset="0"/>
                        </a:rPr>
                        <a:t>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Subnet Mask</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Specifies a subnet mask.</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203965">
                <a:tc>
                  <a:txBody>
                    <a:bodyPr/>
                    <a:lstStyle/>
                    <a:p>
                      <a:pPr algn="ctr" rtl="0" fontAlgn="ctr"/>
                      <a:r>
                        <a:rPr lang="en-US" sz="1200" dirty="0">
                          <a:solidFill>
                            <a:srgbClr val="000000"/>
                          </a:solidFill>
                          <a:latin typeface="Huawei Sans" panose="020C0503030203020204" pitchFamily="34" charset="0"/>
                        </a:rPr>
                        <a:t>3</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a:solidFill>
                            <a:srgbClr val="000000"/>
                          </a:solidFill>
                          <a:latin typeface="Huawei Sans" panose="020C0503030203020204" pitchFamily="34" charset="0"/>
                        </a:rPr>
                        <a:t>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Router (gateway)</a:t>
                      </a:r>
                      <a:endParaRPr lang="en-US" altLang="zh-CN" sz="1200" b="0" i="0" u="none" strike="noStrike" dirty="0">
                        <a:solidFill>
                          <a:srgbClr val="000000"/>
                        </a:solidFill>
                        <a:effectLst/>
                        <a:latin typeface="Huawei Sans" panose="020C0503030203020204" pitchFamily="34" charset="0"/>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Specifies a gateway address.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203965">
                <a:tc>
                  <a:txBody>
                    <a:bodyPr/>
                    <a:lstStyle/>
                    <a:p>
                      <a:pPr algn="ctr" rtl="0" fontAlgn="ctr"/>
                      <a:r>
                        <a:rPr lang="en-US" sz="1200" dirty="0">
                          <a:solidFill>
                            <a:srgbClr val="000000"/>
                          </a:solidFill>
                          <a:latin typeface="Huawei Sans" panose="020C0503030203020204" pitchFamily="34" charset="0"/>
                        </a:rPr>
                        <a:t>50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a:solidFill>
                            <a:srgbClr val="000000"/>
                          </a:solidFill>
                          <a:latin typeface="Huawei Sans" panose="020C0503030203020204" pitchFamily="34" charset="0"/>
                        </a:rPr>
                        <a:t>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Requested IP Address</a:t>
                      </a:r>
                      <a:endParaRPr lang="en-US" sz="1200" b="0" i="0" u="none" strike="noStrike" dirty="0">
                        <a:solidFill>
                          <a:srgbClr val="000000"/>
                        </a:solidFill>
                        <a:effectLst/>
                        <a:latin typeface="Huawei Sans" panose="020C0503030203020204" pitchFamily="34" charset="0"/>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Specifies a requested IP address.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32956">
                <a:tc>
                  <a:txBody>
                    <a:bodyPr/>
                    <a:lstStyle/>
                    <a:p>
                      <a:pPr algn="ctr" rtl="0" fontAlgn="ctr"/>
                      <a:r>
                        <a:rPr lang="en-US" sz="1200" dirty="0">
                          <a:solidFill>
                            <a:srgbClr val="000000"/>
                          </a:solidFill>
                          <a:latin typeface="Huawei Sans" panose="020C0503030203020204" pitchFamily="34" charset="0"/>
                        </a:rPr>
                        <a:t>51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a:solidFill>
                            <a:srgbClr val="000000"/>
                          </a:solidFill>
                          <a:latin typeface="Huawei Sans" panose="020C0503030203020204" pitchFamily="34" charset="0"/>
                        </a:rPr>
                        <a:t>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IP Address Lease Time</a:t>
                      </a:r>
                      <a:endParaRPr lang="en-US" sz="1200" b="0" i="0" u="none" strike="noStrike" dirty="0">
                        <a:solidFill>
                          <a:srgbClr val="000000"/>
                        </a:solidFill>
                        <a:effectLst/>
                        <a:latin typeface="Huawei Sans" panose="020C0503030203020204" pitchFamily="34" charset="0"/>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Specifies an IP address lease.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03965">
                <a:tc>
                  <a:txBody>
                    <a:bodyPr/>
                    <a:lstStyle/>
                    <a:p>
                      <a:pPr algn="ctr" rtl="0" fontAlgn="ctr"/>
                      <a:r>
                        <a:rPr lang="en-US" sz="1200" dirty="0">
                          <a:solidFill>
                            <a:srgbClr val="000000"/>
                          </a:solidFill>
                          <a:latin typeface="Huawei Sans" panose="020C0503030203020204" pitchFamily="34" charset="0"/>
                        </a:rPr>
                        <a:t>53</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a:solidFill>
                            <a:srgbClr val="000000"/>
                          </a:solidFill>
                          <a:latin typeface="Huawei Sans" panose="020C0503030203020204" pitchFamily="34" charset="0"/>
                        </a:rPr>
                        <a:t>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Message Type</a:t>
                      </a:r>
                      <a:endParaRPr lang="en-US" sz="1200" b="0" i="0" u="none" strike="noStrike" dirty="0">
                        <a:solidFill>
                          <a:srgbClr val="000000"/>
                        </a:solidFill>
                        <a:effectLst/>
                        <a:latin typeface="Huawei Sans" panose="020C0503030203020204" pitchFamily="34" charset="0"/>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Specifies a DHCP message type.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203965">
                <a:tc>
                  <a:txBody>
                    <a:bodyPr/>
                    <a:lstStyle/>
                    <a:p>
                      <a:pPr algn="ctr" rtl="0" fontAlgn="ctr"/>
                      <a:r>
                        <a:rPr lang="en-US" sz="1200" dirty="0">
                          <a:solidFill>
                            <a:srgbClr val="000000"/>
                          </a:solidFill>
                          <a:latin typeface="Huawei Sans" panose="020C0503030203020204" pitchFamily="34" charset="0"/>
                        </a:rPr>
                        <a:t>54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a:solidFill>
                            <a:srgbClr val="000000"/>
                          </a:solidFill>
                          <a:latin typeface="Huawei Sans" panose="020C0503030203020204" pitchFamily="34" charset="0"/>
                        </a:rPr>
                        <a:t>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DHCP Server Identifier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Specifies a DHCP server identifier.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346741">
                <a:tc>
                  <a:txBody>
                    <a:bodyPr/>
                    <a:lstStyle/>
                    <a:p>
                      <a:pPr algn="ctr" rtl="0" fontAlgn="ctr"/>
                      <a:r>
                        <a:rPr lang="en-US" sz="1200" dirty="0">
                          <a:solidFill>
                            <a:srgbClr val="000000"/>
                          </a:solidFill>
                          <a:latin typeface="Huawei Sans" panose="020C0503030203020204" pitchFamily="34" charset="0"/>
                        </a:rPr>
                        <a:t>55</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a:solidFill>
                            <a:srgbClr val="000000"/>
                          </a:solidFill>
                          <a:latin typeface="Huawei Sans" panose="020C0503030203020204" pitchFamily="34" charset="0"/>
                        </a:rPr>
                        <a:t>9</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Parameter Request List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Sets the parameter request list. A DHCP client uses this option to request specified configuration parameters.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203965">
                <a:tc>
                  <a:txBody>
                    <a:bodyPr/>
                    <a:lstStyle/>
                    <a:p>
                      <a:pPr algn="ctr" rtl="0" fontAlgn="ctr"/>
                      <a:r>
                        <a:rPr lang="en-US" sz="1200" dirty="0">
                          <a:solidFill>
                            <a:srgbClr val="000000"/>
                          </a:solidFill>
                          <a:latin typeface="Huawei Sans" panose="020C0503030203020204" pitchFamily="34" charset="0"/>
                        </a:rPr>
                        <a:t>58</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a:solidFill>
                            <a:srgbClr val="000000"/>
                          </a:solidFill>
                          <a:latin typeface="Huawei Sans" panose="020C0503030203020204" pitchFamily="34" charset="0"/>
                        </a:rPr>
                        <a:t>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Rebinding Time Value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Specifies the lease renewal time (T1), which is 50% of the lease time.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232956">
                <a:tc>
                  <a:txBody>
                    <a:bodyPr/>
                    <a:lstStyle/>
                    <a:p>
                      <a:pPr algn="ctr" rtl="0" fontAlgn="ctr"/>
                      <a:r>
                        <a:rPr lang="en-US" sz="1200" dirty="0">
                          <a:solidFill>
                            <a:srgbClr val="000000"/>
                          </a:solidFill>
                          <a:latin typeface="Huawei Sans" panose="020C0503030203020204" pitchFamily="34" charset="0"/>
                        </a:rPr>
                        <a:t>59</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200" dirty="0">
                          <a:solidFill>
                            <a:srgbClr val="000000"/>
                          </a:solidFill>
                          <a:latin typeface="Huawei Sans" panose="020C0503030203020204" pitchFamily="34" charset="0"/>
                        </a:rPr>
                        <a:t>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Renewal Time Value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r>
                        <a:rPr lang="en-US" sz="1200" dirty="0">
                          <a:solidFill>
                            <a:srgbClr val="000000"/>
                          </a:solidFill>
                          <a:latin typeface="Huawei Sans" panose="020C0503030203020204" pitchFamily="34" charset="0"/>
                        </a:rPr>
                        <a:t>Specifies the extended period of the lease (T2). Generally, the value is 87.5% of the lease time.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31439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marL="0" indent="0" algn="l" fontAlgn="ctr">
              <a:buNone/>
            </a:pPr>
            <a:r>
              <a:rPr lang="en-US" sz="1600" dirty="0">
                <a:latin typeface="Huawei Sans" panose="020C0503030203020204" pitchFamily="34" charset="0"/>
              </a:rPr>
              <a:t>The Type subfield in the Options field of a DHCP message is set to 53, indicating the DHCP message type. In the figure, when Type is 53 and Length is 1, the Value sub-field ranges from 01 to 08, indicating a DHCP message type.</a:t>
            </a:r>
            <a:endParaRPr lang="en-US" altLang="zh-CN" sz="1600" dirty="0">
              <a:latin typeface="Huawei Sans" panose="020C0503030203020204" pitchFamily="34" charset="0"/>
              <a:sym typeface="Huawei Sans" panose="020C0503030203020204" pitchFamily="34" charset="0"/>
            </a:endParaRPr>
          </a:p>
        </p:txBody>
      </p:sp>
      <p:sp>
        <p:nvSpPr>
          <p:cNvPr id="4" name="标题 3"/>
          <p:cNvSpPr>
            <a:spLocks noGrp="1"/>
          </p:cNvSpPr>
          <p:nvPr>
            <p:ph type="title"/>
          </p:nvPr>
        </p:nvSpPr>
        <p:spPr bwMode="gray"/>
        <p:txBody>
          <a:bodyPr/>
          <a:lstStyle/>
          <a:p>
            <a:pPr fontAlgn="ctr"/>
            <a:r>
              <a:rPr lang="en-US" dirty="0">
                <a:latin typeface="Huawei Sans" panose="020C0503030203020204" pitchFamily="34" charset="0"/>
              </a:rPr>
              <a:t>DHCP Message Types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 name="组合 9"/>
          <p:cNvGrpSpPr/>
          <p:nvPr/>
        </p:nvGrpSpPr>
        <p:grpSpPr bwMode="gray">
          <a:xfrm>
            <a:off x="2475545" y="3618916"/>
            <a:ext cx="3740000" cy="369332"/>
            <a:chOff x="3389988" y="3604698"/>
            <a:chExt cx="3740000" cy="369333"/>
          </a:xfrm>
          <a:solidFill>
            <a:srgbClr val="F3FBFE"/>
          </a:solidFill>
        </p:grpSpPr>
        <p:sp>
          <p:nvSpPr>
            <p:cNvPr id="3" name="文本框 2"/>
            <p:cNvSpPr txBox="1"/>
            <p:nvPr/>
          </p:nvSpPr>
          <p:spPr bwMode="gray">
            <a:xfrm>
              <a:off x="3389988" y="3604698"/>
              <a:ext cx="1181100" cy="369332"/>
            </a:xfrm>
            <a:prstGeom prst="rect">
              <a:avLst/>
            </a:prstGeom>
            <a:grpFill/>
            <a:ln>
              <a:solidFill>
                <a:srgbClr val="00B0F0"/>
              </a:solidFill>
            </a:ln>
          </p:spPr>
          <p:txBody>
            <a:bodyPr wrap="square" rtlCol="0">
              <a:spAutoFit/>
            </a:bodyPr>
            <a:lstStyle/>
            <a:p>
              <a:pPr algn="ctr" fontAlgn="ctr"/>
              <a:r>
                <a:rPr lang="en-US" dirty="0">
                  <a:latin typeface="Huawei Sans" panose="020C0503030203020204" pitchFamily="34" charset="0"/>
                </a:rPr>
                <a:t>Type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4571088" y="3604698"/>
              <a:ext cx="1181100" cy="369332"/>
            </a:xfrm>
            <a:prstGeom prst="rect">
              <a:avLst/>
            </a:prstGeom>
            <a:grpFill/>
            <a:ln>
              <a:solidFill>
                <a:srgbClr val="00B0F0"/>
              </a:solidFill>
            </a:ln>
          </p:spPr>
          <p:txBody>
            <a:bodyPr wrap="square" rtlCol="0">
              <a:spAutoFit/>
            </a:bodyPr>
            <a:lstStyle/>
            <a:p>
              <a:pPr algn="ctr" fontAlgn="ctr"/>
              <a:r>
                <a:rPr lang="en-US" dirty="0">
                  <a:latin typeface="Huawei Sans" panose="020C0503030203020204" pitchFamily="34" charset="0"/>
                </a:rPr>
                <a:t>Length</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5752188" y="3604699"/>
              <a:ext cx="1377800" cy="369332"/>
            </a:xfrm>
            <a:prstGeom prst="rect">
              <a:avLst/>
            </a:prstGeom>
            <a:grpFill/>
            <a:ln>
              <a:solidFill>
                <a:srgbClr val="00B0F0"/>
              </a:solidFill>
            </a:ln>
          </p:spPr>
          <p:txBody>
            <a:bodyPr wrap="square" rtlCol="0">
              <a:spAutoFit/>
            </a:bodyPr>
            <a:lstStyle/>
            <a:p>
              <a:pPr algn="ctr" fontAlgn="ctr"/>
              <a:r>
                <a:rPr lang="en-US" dirty="0">
                  <a:latin typeface="Huawei Sans" panose="020C0503030203020204" pitchFamily="34" charset="0"/>
                </a:rPr>
                <a:t>Value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 name="圆角矩形标注 22"/>
          <p:cNvSpPr/>
          <p:nvPr/>
        </p:nvSpPr>
        <p:spPr bwMode="gray">
          <a:xfrm>
            <a:off x="6644491" y="2574366"/>
            <a:ext cx="2401883" cy="3152251"/>
          </a:xfrm>
          <a:prstGeom prst="wedgeRoundRectCallout">
            <a:avLst>
              <a:gd name="adj1" fmla="val -66804"/>
              <a:gd name="adj2" fmla="val -9118"/>
              <a:gd name="adj3" fmla="val 16667"/>
            </a:avLst>
          </a:prstGeom>
          <a:solidFill>
            <a:srgbClr val="F3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ct val="150000"/>
              </a:lnSpc>
            </a:pPr>
            <a:r>
              <a:rPr lang="en-US" sz="1600" dirty="0">
                <a:solidFill>
                  <a:srgbClr val="EC7061"/>
                </a:solidFill>
                <a:latin typeface="Huawei Sans" panose="020C0503030203020204" pitchFamily="34" charset="0"/>
              </a:rPr>
              <a:t>1</a:t>
            </a:r>
            <a:r>
              <a:rPr lang="en-US" sz="1600" dirty="0">
                <a:solidFill>
                  <a:schemeClr val="tx1"/>
                </a:solidFill>
                <a:latin typeface="Huawei Sans" panose="020C0503030203020204" pitchFamily="34" charset="0"/>
              </a:rPr>
              <a:t>-DHCP DISCOVER</a:t>
            </a:r>
          </a:p>
          <a:p>
            <a:pPr fontAlgn="ctr">
              <a:lnSpc>
                <a:spcPct val="150000"/>
              </a:lnSpc>
            </a:pPr>
            <a:r>
              <a:rPr lang="en-US" sz="1600" dirty="0">
                <a:solidFill>
                  <a:srgbClr val="EC7061"/>
                </a:solidFill>
                <a:latin typeface="Huawei Sans" panose="020C0503030203020204" pitchFamily="34" charset="0"/>
              </a:rPr>
              <a:t>2</a:t>
            </a:r>
            <a:r>
              <a:rPr lang="en-US" sz="1600" dirty="0">
                <a:solidFill>
                  <a:schemeClr val="tx1"/>
                </a:solidFill>
                <a:latin typeface="Huawei Sans" panose="020C0503030203020204" pitchFamily="34" charset="0"/>
              </a:rPr>
              <a:t>-DHCP OFFER</a:t>
            </a:r>
          </a:p>
          <a:p>
            <a:pPr fontAlgn="ctr">
              <a:lnSpc>
                <a:spcPct val="150000"/>
              </a:lnSpc>
            </a:pPr>
            <a:r>
              <a:rPr lang="en-US" sz="1600" dirty="0">
                <a:solidFill>
                  <a:srgbClr val="EC7061"/>
                </a:solidFill>
                <a:latin typeface="Huawei Sans" panose="020C0503030203020204" pitchFamily="34" charset="0"/>
              </a:rPr>
              <a:t>3</a:t>
            </a:r>
            <a:r>
              <a:rPr lang="en-US" sz="1600" dirty="0">
                <a:solidFill>
                  <a:schemeClr val="tx1"/>
                </a:solidFill>
                <a:latin typeface="Huawei Sans" panose="020C0503030203020204" pitchFamily="34" charset="0"/>
              </a:rPr>
              <a:t>-DHCP REQUEST</a:t>
            </a:r>
          </a:p>
          <a:p>
            <a:pPr fontAlgn="ctr">
              <a:lnSpc>
                <a:spcPct val="150000"/>
              </a:lnSpc>
            </a:pPr>
            <a:r>
              <a:rPr lang="en-US" sz="1600" dirty="0">
                <a:solidFill>
                  <a:srgbClr val="EC7061"/>
                </a:solidFill>
                <a:latin typeface="Huawei Sans" panose="020C0503030203020204" pitchFamily="34" charset="0"/>
              </a:rPr>
              <a:t>4</a:t>
            </a:r>
            <a:r>
              <a:rPr lang="en-US" sz="1600" dirty="0">
                <a:solidFill>
                  <a:schemeClr val="tx1"/>
                </a:solidFill>
                <a:latin typeface="Huawei Sans" panose="020C0503030203020204" pitchFamily="34" charset="0"/>
              </a:rPr>
              <a:t>-DHCP DECLINE</a:t>
            </a:r>
          </a:p>
          <a:p>
            <a:pPr fontAlgn="ctr">
              <a:lnSpc>
                <a:spcPct val="150000"/>
              </a:lnSpc>
            </a:pPr>
            <a:r>
              <a:rPr lang="en-US" sz="1600" dirty="0">
                <a:solidFill>
                  <a:srgbClr val="EC7061"/>
                </a:solidFill>
                <a:latin typeface="Huawei Sans" panose="020C0503030203020204" pitchFamily="34" charset="0"/>
              </a:rPr>
              <a:t>5</a:t>
            </a:r>
            <a:r>
              <a:rPr lang="en-US" sz="1600" dirty="0">
                <a:solidFill>
                  <a:schemeClr val="tx1"/>
                </a:solidFill>
                <a:latin typeface="Huawei Sans" panose="020C0503030203020204" pitchFamily="34" charset="0"/>
              </a:rPr>
              <a:t>-DHCP ACK</a:t>
            </a:r>
          </a:p>
          <a:p>
            <a:pPr fontAlgn="ctr">
              <a:lnSpc>
                <a:spcPct val="150000"/>
              </a:lnSpc>
            </a:pPr>
            <a:r>
              <a:rPr lang="en-US" sz="1600" dirty="0">
                <a:solidFill>
                  <a:srgbClr val="EC7061"/>
                </a:solidFill>
                <a:latin typeface="Huawei Sans" panose="020C0503030203020204" pitchFamily="34" charset="0"/>
              </a:rPr>
              <a:t>6</a:t>
            </a:r>
            <a:r>
              <a:rPr lang="en-US" sz="1600" dirty="0">
                <a:solidFill>
                  <a:schemeClr val="tx1"/>
                </a:solidFill>
                <a:latin typeface="Huawei Sans" panose="020C0503030203020204" pitchFamily="34" charset="0"/>
              </a:rPr>
              <a:t>-DHCP NAK</a:t>
            </a:r>
          </a:p>
          <a:p>
            <a:pPr fontAlgn="ctr">
              <a:lnSpc>
                <a:spcPct val="150000"/>
              </a:lnSpc>
            </a:pPr>
            <a:r>
              <a:rPr lang="en-US" sz="1600" dirty="0">
                <a:solidFill>
                  <a:srgbClr val="EC7061"/>
                </a:solidFill>
                <a:latin typeface="Huawei Sans" panose="020C0503030203020204" pitchFamily="34" charset="0"/>
              </a:rPr>
              <a:t>7</a:t>
            </a:r>
            <a:r>
              <a:rPr lang="en-US" sz="1600" dirty="0">
                <a:solidFill>
                  <a:schemeClr val="tx1"/>
                </a:solidFill>
                <a:latin typeface="Huawei Sans" panose="020C0503030203020204" pitchFamily="34" charset="0"/>
              </a:rPr>
              <a:t>-DHCP RELEASE</a:t>
            </a:r>
          </a:p>
          <a:p>
            <a:pPr fontAlgn="ctr">
              <a:lnSpc>
                <a:spcPct val="150000"/>
              </a:lnSpc>
            </a:pPr>
            <a:r>
              <a:rPr lang="en-US" sz="1600" dirty="0">
                <a:solidFill>
                  <a:srgbClr val="EC7061"/>
                </a:solidFill>
                <a:latin typeface="Huawei Sans" panose="020C0503030203020204" pitchFamily="34" charset="0"/>
              </a:rPr>
              <a:t>8</a:t>
            </a:r>
            <a:r>
              <a:rPr lang="en-US" sz="1600" dirty="0">
                <a:solidFill>
                  <a:schemeClr val="tx1"/>
                </a:solidFill>
                <a:latin typeface="Huawei Sans" panose="020C0503030203020204" pitchFamily="34" charset="0"/>
              </a:rPr>
              <a:t>-DHCP INFORM</a:t>
            </a:r>
          </a:p>
        </p:txBody>
      </p:sp>
      <p:grpSp>
        <p:nvGrpSpPr>
          <p:cNvPr id="33" name="组合 32"/>
          <p:cNvGrpSpPr/>
          <p:nvPr/>
        </p:nvGrpSpPr>
        <p:grpSpPr bwMode="gray">
          <a:xfrm>
            <a:off x="2475545" y="4003171"/>
            <a:ext cx="3736798" cy="281623"/>
            <a:chOff x="2324154" y="3415981"/>
            <a:chExt cx="3736798" cy="281623"/>
          </a:xfrm>
        </p:grpSpPr>
        <p:cxnSp>
          <p:nvCxnSpPr>
            <p:cNvPr id="19" name="直接连接符 18"/>
            <p:cNvCxnSpPr/>
            <p:nvPr/>
          </p:nvCxnSpPr>
          <p:spPr bwMode="gray">
            <a:xfrm>
              <a:off x="2324154" y="3430904"/>
              <a:ext cx="0" cy="266700"/>
            </a:xfrm>
            <a:prstGeom prst="line">
              <a:avLst/>
            </a:prstGeom>
            <a:ln w="95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a:off x="3508402" y="3429952"/>
              <a:ext cx="0" cy="266700"/>
            </a:xfrm>
            <a:prstGeom prst="line">
              <a:avLst/>
            </a:prstGeom>
            <a:ln w="95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bwMode="gray">
            <a:xfrm>
              <a:off x="4691116" y="3415981"/>
              <a:ext cx="0" cy="266700"/>
            </a:xfrm>
            <a:prstGeom prst="line">
              <a:avLst/>
            </a:prstGeom>
            <a:ln w="95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bwMode="gray">
            <a:xfrm>
              <a:off x="6060952" y="3421695"/>
              <a:ext cx="0" cy="266700"/>
            </a:xfrm>
            <a:prstGeom prst="line">
              <a:avLst/>
            </a:prstGeom>
            <a:ln w="95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bwMode="gray">
            <a:xfrm>
              <a:off x="2324154" y="3536631"/>
              <a:ext cx="1171548" cy="0"/>
            </a:xfrm>
            <a:prstGeom prst="straightConnector1">
              <a:avLst/>
            </a:prstGeom>
            <a:ln>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bwMode="gray">
            <a:xfrm>
              <a:off x="3495702" y="3536631"/>
              <a:ext cx="1195414" cy="0"/>
            </a:xfrm>
            <a:prstGeom prst="straightConnector1">
              <a:avLst/>
            </a:prstGeom>
            <a:ln>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bwMode="gray">
            <a:xfrm>
              <a:off x="4691116" y="3536631"/>
              <a:ext cx="1363486" cy="0"/>
            </a:xfrm>
            <a:prstGeom prst="straightConnector1">
              <a:avLst/>
            </a:prstGeom>
            <a:ln>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grpSp>
      <p:sp>
        <p:nvSpPr>
          <p:cNvPr id="37" name="文本框 36"/>
          <p:cNvSpPr txBox="1"/>
          <p:nvPr/>
        </p:nvSpPr>
        <p:spPr bwMode="gray">
          <a:xfrm>
            <a:off x="2659861" y="4139572"/>
            <a:ext cx="697627" cy="307777"/>
          </a:xfrm>
          <a:prstGeom prst="rect">
            <a:avLst/>
          </a:prstGeom>
          <a:noFill/>
        </p:spPr>
        <p:txBody>
          <a:bodyPr wrap="none" rtlCol="0">
            <a:spAutoFit/>
          </a:bodyPr>
          <a:lstStyle/>
          <a:p>
            <a:pPr fontAlgn="ctr"/>
            <a:r>
              <a:rPr lang="en-US" sz="1400" dirty="0">
                <a:latin typeface="Huawei Sans" panose="020C0503030203020204" pitchFamily="34" charset="0"/>
              </a:rPr>
              <a:t>1 Byte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3842574" y="4128652"/>
            <a:ext cx="697627" cy="307777"/>
          </a:xfrm>
          <a:prstGeom prst="rect">
            <a:avLst/>
          </a:prstGeom>
          <a:noFill/>
        </p:spPr>
        <p:txBody>
          <a:bodyPr wrap="none" rtlCol="0">
            <a:spAutoFit/>
          </a:bodyPr>
          <a:lstStyle/>
          <a:p>
            <a:pPr fontAlgn="ctr"/>
            <a:r>
              <a:rPr lang="en-US" sz="1400" dirty="0">
                <a:latin typeface="Huawei Sans" panose="020C0503030203020204" pitchFamily="34" charset="0"/>
              </a:rPr>
              <a:t>1 Byte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5117990" y="4139572"/>
            <a:ext cx="734496" cy="307777"/>
          </a:xfrm>
          <a:prstGeom prst="rect">
            <a:avLst/>
          </a:prstGeom>
          <a:noFill/>
        </p:spPr>
        <p:txBody>
          <a:bodyPr wrap="none" rtlCol="0">
            <a:spAutoFit/>
          </a:bodyPr>
          <a:lstStyle/>
          <a:p>
            <a:pPr fontAlgn="ctr"/>
            <a:r>
              <a:rPr lang="en-US" sz="1400" dirty="0">
                <a:latin typeface="Huawei Sans" panose="020C0503030203020204" pitchFamily="34" charset="0"/>
              </a:rPr>
              <a:t>N Byte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2839143" y="3249584"/>
            <a:ext cx="444352" cy="369332"/>
          </a:xfrm>
          <a:prstGeom prst="rect">
            <a:avLst/>
          </a:prstGeom>
          <a:noFill/>
        </p:spPr>
        <p:txBody>
          <a:bodyPr wrap="none" rtlCol="0">
            <a:spAutoFit/>
          </a:bodyPr>
          <a:lstStyle/>
          <a:p>
            <a:pPr fontAlgn="ctr"/>
            <a:r>
              <a:rPr lang="en-US" dirty="0">
                <a:solidFill>
                  <a:srgbClr val="EC7061"/>
                </a:solidFill>
                <a:latin typeface="Huawei Sans" panose="020C0503030203020204" pitchFamily="34" charset="0"/>
              </a:rPr>
              <a:t>53</a:t>
            </a: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48477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0" indent="0" algn="l" fontAlgn="ctr">
              <a:buNone/>
            </a:pPr>
            <a:r>
              <a:rPr lang="en-US" sz="1600" dirty="0">
                <a:latin typeface="Huawei Sans" panose="020C0503030203020204" pitchFamily="34" charset="0"/>
              </a:rPr>
              <a:t>In addition to the options specified in the standard protocol, some options, such as Option 82 and Option 43, are not specified uniformly and are referred to as user-defined options.</a:t>
            </a:r>
            <a:endParaRPr lang="en-US" altLang="zh-CN" sz="1600" dirty="0">
              <a:latin typeface="Huawei Sans" panose="020C0503030203020204" pitchFamily="34" charset="0"/>
            </a:endParaRPr>
          </a:p>
          <a:p>
            <a:pPr marL="302400" lvl="1" indent="-302400" fontAlgn="ctr"/>
            <a:r>
              <a:rPr lang="en-US" sz="1400" dirty="0">
                <a:latin typeface="Huawei Sans" panose="020C0503030203020204" pitchFamily="34" charset="0"/>
              </a:rPr>
              <a:t>Relay agent information option (Option 82)</a:t>
            </a:r>
            <a:endParaRPr lang="en-US" altLang="zh-CN" sz="1400" dirty="0">
              <a:latin typeface="Huawei Sans" panose="020C0503030203020204" pitchFamily="34" charset="0"/>
            </a:endParaRPr>
          </a:p>
          <a:p>
            <a:pPr marL="536575" lvl="2" indent="-228600" fontAlgn="ctr"/>
            <a:r>
              <a:rPr lang="en-US" sz="1200" dirty="0">
                <a:latin typeface="Huawei Sans" panose="020C0503030203020204" pitchFamily="34" charset="0"/>
              </a:rPr>
              <a:t>The Option 82 field contains a maximum of 255 sub-options. If the Option 82 field is defined, at least one sub-option must be defined. </a:t>
            </a:r>
            <a:endParaRPr lang="en-US" altLang="zh-CN" sz="1200" dirty="0">
              <a:latin typeface="Huawei Sans" panose="020C0503030203020204" pitchFamily="34" charset="0"/>
            </a:endParaRPr>
          </a:p>
          <a:p>
            <a:pPr marL="536575" lvl="2" indent="-228600" fontAlgn="ctr"/>
            <a:r>
              <a:rPr lang="en-US" sz="1200" dirty="0">
                <a:latin typeface="Huawei Sans" panose="020C0503030203020204" pitchFamily="34" charset="0"/>
              </a:rPr>
              <a:t>The DHCP relay agent or a device enabled with DHCP snooping appends the Option 82 field to the DHCP Request message sent from a DHCP client, and then forwards the DHCP Request message to the DHCP server. An administrator can obtain information about the DHCP client from the Option 82 field, such as the VLAN ID of the switch interface connected to the DHCP client, Layer 2 port number, and MAC address of the relay agent.</a:t>
            </a:r>
            <a:endParaRPr lang="en-US" altLang="zh-CN" sz="1200" dirty="0">
              <a:latin typeface="Huawei Sans" panose="020C0503030203020204" pitchFamily="34" charset="0"/>
            </a:endParaRPr>
          </a:p>
          <a:p>
            <a:pPr marL="302400" lvl="1" indent="-302400" fontAlgn="ctr"/>
            <a:r>
              <a:rPr lang="en-US" sz="1400" dirty="0">
                <a:latin typeface="Huawei Sans" panose="020C0503030203020204" pitchFamily="34" charset="0"/>
              </a:rPr>
              <a:t>Vendor-specific information option (Option 43)</a:t>
            </a:r>
            <a:endParaRPr lang="en-US" altLang="zh-CN" sz="1400" dirty="0">
              <a:latin typeface="Huawei Sans" panose="020C0503030203020204" pitchFamily="34" charset="0"/>
            </a:endParaRPr>
          </a:p>
          <a:p>
            <a:pPr marL="536575" lvl="2" indent="-228600" fontAlgn="ctr"/>
            <a:r>
              <a:rPr lang="en-US" sz="1200" dirty="0">
                <a:latin typeface="Huawei Sans" panose="020C0503030203020204" pitchFamily="34" charset="0"/>
              </a:rPr>
              <a:t>DHCP servers and DHCP clients exchange vendor-specific information through Option 43. When a DHCP server receives a DHCP Discover message with parameter 43 encapsulated in Option 55, it encapsulates Option 43 in a DHCP Offer message and sends the message to the DHCP client.</a:t>
            </a:r>
            <a:endParaRPr lang="en-US" altLang="zh-CN" sz="1200" dirty="0">
              <a:latin typeface="Huawei Sans" panose="020C0503030203020204" pitchFamily="34" charset="0"/>
            </a:endParaRPr>
          </a:p>
          <a:p>
            <a:pPr marL="536575" lvl="2" indent="-228600" fontAlgn="ctr"/>
            <a:r>
              <a:rPr lang="en-US" sz="1200" dirty="0">
                <a:latin typeface="Huawei Sans" panose="020C0503030203020204" pitchFamily="34" charset="0"/>
              </a:rPr>
              <a:t>When a device functions as the DHCP server on a WLAN, it can deliver the AC's IP address to connected APs, which facilitates the connection setup between the AC and APs.</a:t>
            </a:r>
          </a:p>
          <a:p>
            <a:pPr marL="536575" lvl="1" indent="-228600" fontAlgn="ctr"/>
            <a:endParaRPr lang="en-US" altLang="zh-CN" sz="1400" dirty="0">
              <a:latin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User-defined Options</a:t>
            </a:r>
          </a:p>
        </p:txBody>
      </p:sp>
    </p:spTree>
    <p:extLst>
      <p:ext uri="{BB962C8B-B14F-4D97-AF65-F5344CB8AC3E}">
        <p14:creationId xmlns:p14="http://schemas.microsoft.com/office/powerpoint/2010/main" val="7448441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fontAlgn="ctr"/>
            <a:r>
              <a:rPr lang="en-US" sz="1400" dirty="0">
                <a:latin typeface="Huawei Sans" panose="020C0503030203020204" pitchFamily="34" charset="0"/>
              </a:rPr>
              <a:t>On a Layer 3 WLAN, when an AP goes online, it needs to obtain the IP address of the AC and establish a CAPWAP tunnel with the AC.</a:t>
            </a:r>
            <a:endParaRPr lang="en-US" altLang="zh-CN" sz="1400" dirty="0">
              <a:latin typeface="Huawei Sans" panose="020C0503030203020204" pitchFamily="34" charset="0"/>
              <a:sym typeface="Huawei Sans" panose="020C0503030203020204" pitchFamily="34" charset="0"/>
            </a:endParaRPr>
          </a:p>
          <a:p>
            <a:pPr algn="l" fontAlgn="ctr"/>
            <a:r>
              <a:rPr lang="en-US" sz="1400" dirty="0">
                <a:latin typeface="Huawei Sans" panose="020C0503030203020204" pitchFamily="34" charset="0"/>
              </a:rPr>
              <a:t>The IP address of the AP is allocated by the DHCP server. If the IP address of the AC and that of the AP are in different broadcast domains, the AP cannot obtain the IP address of the AC in broadcast mode. As a result, the CAPWAP tunnel cannot be set up.</a:t>
            </a:r>
            <a:endParaRPr lang="en-US" altLang="zh-CN" sz="1400" dirty="0">
              <a:latin typeface="Huawei Sans" panose="020C0503030203020204" pitchFamily="34" charset="0"/>
              <a:sym typeface="Huawei Sans" panose="020C0503030203020204" pitchFamily="34" charset="0"/>
            </a:endParaRPr>
          </a:p>
          <a:p>
            <a:pPr algn="l" fontAlgn="ctr"/>
            <a:r>
              <a:rPr lang="en-US" sz="1400" dirty="0">
                <a:latin typeface="Huawei Sans" panose="020C0503030203020204" pitchFamily="34" charset="0"/>
              </a:rPr>
              <a:t>The AP obtains the AC's IP address from the Option 43 field in DHCP messages. After obtaining the AC's IP address, the AP establishes a CAPWAP tunnel with the AC and goes online.</a:t>
            </a:r>
            <a:endParaRPr lang="en-US" altLang="zh-CN" sz="14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Application Example of Option 43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6508057" y="3850922"/>
            <a:ext cx="4987029" cy="1807412"/>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fontAlgn="ctr"/>
            <a:r>
              <a:rPr lang="en-US" sz="1400" dirty="0">
                <a:solidFill>
                  <a:srgbClr val="1D1D1A"/>
                </a:solidFill>
                <a:latin typeface="Huawei Sans" panose="020C0503030203020204" pitchFamily="34" charset="0"/>
              </a:rPr>
              <a:t>The IP address of the AC is 10.23.101.2, and the gateway address of the network where the AP is located is 10.23.100.1. The AP obtains the IP address from the IP address pool </a:t>
            </a:r>
            <a:r>
              <a:rPr lang="en-US" sz="1400" b="1" dirty="0">
                <a:solidFill>
                  <a:srgbClr val="1D1D1A"/>
                </a:solidFill>
                <a:latin typeface="Huawei Sans" panose="020C0503030203020204" pitchFamily="34" charset="0"/>
              </a:rPr>
              <a:t>Huawei1</a:t>
            </a:r>
            <a:r>
              <a:rPr lang="en-US" sz="1400" dirty="0">
                <a:solidFill>
                  <a:srgbClr val="1D1D1A"/>
                </a:solidFill>
                <a:latin typeface="Huawei Sans" panose="020C0503030203020204" pitchFamily="34" charset="0"/>
              </a:rPr>
              <a:t> through DHCP. The DHCP server advertises the IP address of the AC to the AP through the Option 43 field.</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1569978" y="3383274"/>
            <a:ext cx="3762581" cy="2786449"/>
            <a:chOff x="1391463" y="3588704"/>
            <a:chExt cx="3762581" cy="2786449"/>
          </a:xfrm>
        </p:grpSpPr>
        <p:sp>
          <p:nvSpPr>
            <p:cNvPr id="24" name="圆角矩形 23"/>
            <p:cNvSpPr/>
            <p:nvPr/>
          </p:nvSpPr>
          <p:spPr bwMode="gray">
            <a:xfrm>
              <a:off x="1391463" y="5615185"/>
              <a:ext cx="3757175" cy="759968"/>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chemeClr val="bg1">
                      <a:lumMod val="50000"/>
                    </a:schemeClr>
                  </a:solidFill>
                  <a:latin typeface="Huawei Sans" panose="020C0503030203020204" pitchFamily="34" charset="0"/>
                </a:rPr>
                <a:t>DHCP Client</a:t>
              </a:r>
            </a:p>
            <a:p>
              <a:pPr algn="ctr" fontAlgn="ctr"/>
              <a:r>
                <a:rPr lang="en-US" sz="1600" dirty="0">
                  <a:solidFill>
                    <a:schemeClr val="bg1">
                      <a:lumMod val="50000"/>
                    </a:schemeClr>
                  </a:solidFill>
                  <a:latin typeface="Huawei Sans" panose="020C0503030203020204" pitchFamily="34" charset="0"/>
                </a:rPr>
                <a:t>10.23.100.0/24</a:t>
              </a:r>
              <a:endParaRPr lang="en-US" altLang="zh-CN" sz="1600"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 name="组合 18"/>
            <p:cNvGrpSpPr/>
            <p:nvPr/>
          </p:nvGrpSpPr>
          <p:grpSpPr bwMode="gray">
            <a:xfrm>
              <a:off x="1492550" y="3588704"/>
              <a:ext cx="3661494" cy="2720146"/>
              <a:chOff x="1145078" y="3230233"/>
              <a:chExt cx="3661494" cy="2720146"/>
            </a:xfrm>
          </p:grpSpPr>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50345" y="5507579"/>
                <a:ext cx="540000" cy="442800"/>
              </a:xfrm>
              <a:prstGeom prst="rect">
                <a:avLst/>
              </a:prstGeom>
            </p:spPr>
          </p:pic>
          <p:pic>
            <p:nvPicPr>
              <p:cNvPr id="6" name="图片 5" descr="AC-蓝.png"/>
              <p:cNvPicPr>
                <a:picLocks noChangeAspect="1"/>
              </p:cNvPicPr>
              <p:nvPr/>
            </p:nvPicPr>
            <p:blipFill>
              <a:blip r:embed="rId4" cstate="print"/>
              <a:stretch>
                <a:fillRect/>
              </a:stretch>
            </p:blipFill>
            <p:spPr bwMode="gray">
              <a:xfrm>
                <a:off x="2705825" y="3230233"/>
                <a:ext cx="540000" cy="441818"/>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61305" y="5507579"/>
                <a:ext cx="540000" cy="442800"/>
              </a:xfrm>
              <a:prstGeom prst="rect">
                <a:avLst/>
              </a:prstGeom>
            </p:spPr>
          </p:pic>
          <p:cxnSp>
            <p:nvCxnSpPr>
              <p:cNvPr id="9" name="直接连接符 8"/>
              <p:cNvCxnSpPr>
                <a:stCxn id="6" idx="2"/>
                <a:endCxn id="4" idx="0"/>
              </p:cNvCxnSpPr>
              <p:nvPr/>
            </p:nvCxnSpPr>
            <p:spPr bwMode="gray">
              <a:xfrm>
                <a:off x="2975825" y="3672051"/>
                <a:ext cx="0" cy="4528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endCxn id="5" idx="0"/>
              </p:cNvCxnSpPr>
              <p:nvPr/>
            </p:nvCxnSpPr>
            <p:spPr bwMode="gray">
              <a:xfrm flipH="1">
                <a:off x="1920345" y="4309698"/>
                <a:ext cx="1055480" cy="119788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endCxn id="7" idx="0"/>
              </p:cNvCxnSpPr>
              <p:nvPr/>
            </p:nvCxnSpPr>
            <p:spPr bwMode="gray">
              <a:xfrm>
                <a:off x="2975825" y="4309698"/>
                <a:ext cx="1055480" cy="119788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705825" y="4124874"/>
                <a:ext cx="540000" cy="442800"/>
              </a:xfrm>
              <a:prstGeom prst="rect">
                <a:avLst/>
              </a:prstGeom>
            </p:spPr>
          </p:pic>
          <p:sp>
            <p:nvSpPr>
              <p:cNvPr id="15" name="文本框 14"/>
              <p:cNvSpPr txBox="1"/>
              <p:nvPr/>
            </p:nvSpPr>
            <p:spPr bwMode="gray">
              <a:xfrm>
                <a:off x="2295135" y="3280927"/>
                <a:ext cx="410690" cy="307777"/>
              </a:xfrm>
              <a:prstGeom prst="rect">
                <a:avLst/>
              </a:prstGeom>
              <a:noFill/>
            </p:spPr>
            <p:txBody>
              <a:bodyPr wrap="none" rtlCol="0">
                <a:spAutoFit/>
              </a:bodyPr>
              <a:lstStyle/>
              <a:p>
                <a:pPr fontAlgn="ctr"/>
                <a:r>
                  <a:rPr lang="en-US" sz="1400" dirty="0">
                    <a:latin typeface="Huawei Sans" panose="020C0503030203020204" pitchFamily="34" charset="0"/>
                  </a:rPr>
                  <a:t>AC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2272693" y="4192385"/>
                <a:ext cx="455574" cy="307777"/>
              </a:xfrm>
              <a:prstGeom prst="rect">
                <a:avLst/>
              </a:prstGeom>
              <a:noFill/>
            </p:spPr>
            <p:txBody>
              <a:bodyPr wrap="square" rtlCol="0">
                <a:spAutoFit/>
              </a:bodyPr>
              <a:lstStyle/>
              <a:p>
                <a:pPr fontAlgn="ctr"/>
                <a:r>
                  <a:rPr lang="en-US" sz="1400" dirty="0">
                    <a:latin typeface="Huawei Sans" panose="020C0503030203020204" pitchFamily="34" charset="0"/>
                  </a:rPr>
                  <a:t>SW</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1145078" y="5544313"/>
                <a:ext cx="505267" cy="307777"/>
              </a:xfrm>
              <a:prstGeom prst="rect">
                <a:avLst/>
              </a:prstGeom>
              <a:noFill/>
            </p:spPr>
            <p:txBody>
              <a:bodyPr wrap="none" rtlCol="0">
                <a:spAutoFit/>
              </a:bodyPr>
              <a:lstStyle/>
              <a:p>
                <a:pPr fontAlgn="ctr"/>
                <a:r>
                  <a:rPr lang="en-US" sz="1400" dirty="0">
                    <a:latin typeface="Huawei Sans" panose="020C0503030203020204" pitchFamily="34" charset="0"/>
                  </a:rPr>
                  <a:t>AP1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4301305" y="5544313"/>
                <a:ext cx="505267" cy="307777"/>
              </a:xfrm>
              <a:prstGeom prst="rect">
                <a:avLst/>
              </a:prstGeom>
              <a:noFill/>
            </p:spPr>
            <p:txBody>
              <a:bodyPr wrap="none" rtlCol="0">
                <a:spAutoFit/>
              </a:bodyPr>
              <a:lstStyle/>
              <a:p>
                <a:pPr fontAlgn="ctr"/>
                <a:r>
                  <a:rPr lang="en-US" sz="1400" dirty="0">
                    <a:latin typeface="Huawei Sans" panose="020C0503030203020204" pitchFamily="34" charset="0"/>
                  </a:rPr>
                  <a:t>AP2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2" name="文本框 21"/>
            <p:cNvSpPr txBox="1"/>
            <p:nvPr/>
          </p:nvSpPr>
          <p:spPr bwMode="gray">
            <a:xfrm>
              <a:off x="3555767" y="3737593"/>
              <a:ext cx="1369286" cy="307777"/>
            </a:xfrm>
            <a:prstGeom prst="rect">
              <a:avLst/>
            </a:prstGeom>
            <a:noFill/>
          </p:spPr>
          <p:txBody>
            <a:bodyPr wrap="none" rtlCol="0">
              <a:spAutoFit/>
            </a:bodyPr>
            <a:lstStyle/>
            <a:p>
              <a:pPr fontAlgn="ctr"/>
              <a:r>
                <a:rPr lang="en-US" sz="1400" dirty="0">
                  <a:solidFill>
                    <a:schemeClr val="bg1">
                      <a:lumMod val="50000"/>
                    </a:schemeClr>
                  </a:solidFill>
                  <a:latin typeface="Huawei Sans" panose="020C0503030203020204" pitchFamily="34" charset="0"/>
                </a:rPr>
                <a:t>IP: 10.23.101.2</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3570195" y="4440811"/>
              <a:ext cx="1531188" cy="523220"/>
            </a:xfrm>
            <a:prstGeom prst="rect">
              <a:avLst/>
            </a:prstGeom>
            <a:noFill/>
          </p:spPr>
          <p:txBody>
            <a:bodyPr wrap="none" rtlCol="0">
              <a:spAutoFit/>
            </a:bodyPr>
            <a:lstStyle/>
            <a:p>
              <a:pPr fontAlgn="ctr"/>
              <a:r>
                <a:rPr lang="en-US" sz="1400" dirty="0">
                  <a:solidFill>
                    <a:schemeClr val="bg1">
                      <a:lumMod val="50000"/>
                    </a:schemeClr>
                  </a:solidFill>
                  <a:latin typeface="Huawei Sans" panose="020C0503030203020204" pitchFamily="34" charset="0"/>
                </a:rPr>
                <a:t>DHCP Server</a:t>
              </a:r>
            </a:p>
            <a:p>
              <a:pPr fontAlgn="ctr"/>
              <a:r>
                <a:rPr lang="en-US" sz="1400" dirty="0" err="1">
                  <a:solidFill>
                    <a:schemeClr val="bg1">
                      <a:lumMod val="50000"/>
                    </a:schemeClr>
                  </a:solidFill>
                  <a:latin typeface="Huawei Sans" panose="020C0503030203020204" pitchFamily="34" charset="0"/>
                </a:rPr>
                <a:t>ip</a:t>
              </a:r>
              <a:r>
                <a:rPr lang="en-US" sz="1400" dirty="0">
                  <a:solidFill>
                    <a:schemeClr val="bg1">
                      <a:lumMod val="50000"/>
                    </a:schemeClr>
                  </a:solidFill>
                  <a:latin typeface="Huawei Sans" panose="020C0503030203020204" pitchFamily="34" charset="0"/>
                </a:rPr>
                <a:t> pool Huawei1</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6" name="Freeform 9"/>
          <p:cNvSpPr>
            <a:spLocks/>
          </p:cNvSpPr>
          <p:nvPr/>
        </p:nvSpPr>
        <p:spPr bwMode="gray">
          <a:xfrm rot="9797111">
            <a:off x="2412335" y="4693644"/>
            <a:ext cx="910570" cy="612269"/>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chemeClr val="bg2"/>
              </a:gs>
              <a:gs pos="31000">
                <a:schemeClr val="tx2"/>
              </a:gs>
            </a:gsLst>
            <a:lin ang="16200000" scaled="1"/>
          </a:gradFill>
          <a:ln w="19050" cap="flat" cmpd="sng">
            <a:gradFill>
              <a:gsLst>
                <a:gs pos="0">
                  <a:schemeClr val="bg2">
                    <a:alpha val="40000"/>
                  </a:schemeClr>
                </a:gs>
                <a:gs pos="100000">
                  <a:schemeClr val="accent1"/>
                </a:gs>
              </a:gsLst>
              <a:lin ang="0" scaled="0"/>
            </a:gradFill>
          </a:ln>
        </p:spPr>
        <p:txBody>
          <a:bodyPr vert="horz" wrap="square" lIns="68580" tIns="34290" rIns="68580" bIns="3429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998499" y="4614910"/>
            <a:ext cx="1552953" cy="44627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400" dirty="0">
                <a:latin typeface="Huawei Sans" panose="020C0503030203020204" pitchFamily="34" charset="0"/>
              </a:rPr>
              <a:t>Option 43 </a:t>
            </a:r>
          </a:p>
          <a:p>
            <a:pPr fontAlgn="ctr"/>
            <a:r>
              <a:rPr lang="en-US" sz="1400" dirty="0">
                <a:latin typeface="Huawei Sans" panose="020C0503030203020204" pitchFamily="34" charset="0"/>
              </a:rPr>
              <a:t>AC IP: 10.23.101.2</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3081811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占位符 27"/>
          <p:cNvSpPr>
            <a:spLocks noGrp="1"/>
          </p:cNvSpPr>
          <p:nvPr>
            <p:ph type="body" sz="quarter" idx="10"/>
          </p:nvPr>
        </p:nvSpPr>
        <p:spPr bwMode="gray">
          <a:xfrm>
            <a:off x="5266386" y="1621132"/>
            <a:ext cx="6491666" cy="4007677"/>
          </a:xfrm>
        </p:spPr>
        <p:txBody>
          <a:bodyPr/>
          <a:lstStyle/>
          <a:p>
            <a:pPr marL="302400" indent="-302400" algn="l" fontAlgn="ctr"/>
            <a:r>
              <a:rPr lang="en-US" sz="1400" dirty="0">
                <a:latin typeface="Huawei Sans" panose="020C0503030203020204" pitchFamily="34" charset="0"/>
              </a:rPr>
              <a:t>When the lease reaches 50% (T1) of its validity period, the DHCP client sends a unicast DHCP Request message to the DHCP server to request lease renewal. If the DHCP client receives a DHCP ACK message from the DHCP server, the lease is successfully renewed.</a:t>
            </a:r>
            <a:endParaRPr lang="en-US" altLang="zh-CN" sz="1400" dirty="0">
              <a:latin typeface="Huawei Sans" panose="020C0503030203020204" pitchFamily="34" charset="0"/>
              <a:sym typeface="Huawei Sans" panose="020C0503030203020204" pitchFamily="34" charset="0"/>
            </a:endParaRPr>
          </a:p>
          <a:p>
            <a:pPr marL="302400" indent="-302400" algn="l" fontAlgn="ctr"/>
            <a:r>
              <a:rPr lang="en-US" sz="1400" dirty="0">
                <a:latin typeface="Huawei Sans" panose="020C0503030203020204" pitchFamily="34" charset="0"/>
              </a:rPr>
              <a:t>If no response is received from the DHCP server when the lease reaches 87.5% (T2) of its validity period, the DHCP client sends a broadcast DHCP Request message to request lease renewal. If the DHCP client receives a DHCP ACK message from the DHCP server, the lease is successfully renewed.</a:t>
            </a:r>
            <a:endParaRPr lang="en-US" altLang="zh-CN" sz="1400" dirty="0">
              <a:latin typeface="Huawei Sans" panose="020C0503030203020204" pitchFamily="34" charset="0"/>
              <a:sym typeface="Huawei Sans" panose="020C0503030203020204" pitchFamily="34" charset="0"/>
            </a:endParaRPr>
          </a:p>
          <a:p>
            <a:pPr marL="302400" indent="-302400" algn="l" fontAlgn="ctr"/>
            <a:r>
              <a:rPr lang="en-US" sz="1400" dirty="0">
                <a:latin typeface="Huawei Sans" panose="020C0503030203020204" pitchFamily="34" charset="0"/>
              </a:rPr>
              <a:t>If no response is received when the lease expires, the DHCP client stops using the IP address and sends a DHCP Discover message to apply for a new IP address.</a:t>
            </a:r>
            <a:endParaRPr lang="en-US" altLang="zh-CN" sz="1400" dirty="0">
              <a:latin typeface="Huawei Sans" panose="020C0503030203020204" pitchFamily="34" charset="0"/>
              <a:sym typeface="Huawei Sans" panose="020C0503030203020204" pitchFamily="34" charset="0"/>
            </a:endParaRPr>
          </a:p>
        </p:txBody>
      </p:sp>
      <p:sp>
        <p:nvSpPr>
          <p:cNvPr id="4" name="标题 3"/>
          <p:cNvSpPr>
            <a:spLocks noGrp="1"/>
          </p:cNvSpPr>
          <p:nvPr>
            <p:ph type="title"/>
          </p:nvPr>
        </p:nvSpPr>
        <p:spPr bwMode="gray"/>
        <p:txBody>
          <a:bodyPr/>
          <a:lstStyle/>
          <a:p>
            <a:pPr fontAlgn="ctr"/>
            <a:r>
              <a:rPr lang="en-US" dirty="0">
                <a:latin typeface="Huawei Sans" panose="020C0503030203020204" pitchFamily="34" charset="0"/>
              </a:rPr>
              <a:t>DHCP Address Lease Renewal</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 name="组合 10"/>
          <p:cNvGrpSpPr/>
          <p:nvPr/>
        </p:nvGrpSpPr>
        <p:grpSpPr bwMode="gray">
          <a:xfrm>
            <a:off x="699938" y="2198913"/>
            <a:ext cx="4691203" cy="3526371"/>
            <a:chOff x="1008932" y="1747380"/>
            <a:chExt cx="4691203" cy="3526371"/>
          </a:xfrm>
        </p:grpSpPr>
        <p:grpSp>
          <p:nvGrpSpPr>
            <p:cNvPr id="3" name="组合 2"/>
            <p:cNvGrpSpPr/>
            <p:nvPr/>
          </p:nvGrpSpPr>
          <p:grpSpPr bwMode="gray">
            <a:xfrm>
              <a:off x="1085139" y="1747380"/>
              <a:ext cx="4614996" cy="3526371"/>
              <a:chOff x="547688" y="1704169"/>
              <a:chExt cx="4614996" cy="3526371"/>
            </a:xfrm>
          </p:grpSpPr>
          <p:pic>
            <p:nvPicPr>
              <p:cNvPr id="5" name="图片 4" descr="通用交换机.png"/>
              <p:cNvPicPr>
                <a:picLocks noChangeAspect="1"/>
              </p:cNvPicPr>
              <p:nvPr/>
            </p:nvPicPr>
            <p:blipFill>
              <a:blip r:embed="rId3" cstate="print"/>
              <a:stretch>
                <a:fillRect/>
              </a:stretch>
            </p:blipFill>
            <p:spPr bwMode="gray">
              <a:xfrm>
                <a:off x="4391765" y="1971246"/>
                <a:ext cx="540000" cy="441818"/>
              </a:xfrm>
              <a:prstGeom prst="rect">
                <a:avLst/>
              </a:prstGeom>
            </p:spPr>
          </p:pic>
          <p:pic>
            <p:nvPicPr>
              <p:cNvPr id="6" name="图片 5" descr="PC.png"/>
              <p:cNvPicPr>
                <a:picLocks noChangeAspect="1"/>
              </p:cNvPicPr>
              <p:nvPr/>
            </p:nvPicPr>
            <p:blipFill>
              <a:blip r:embed="rId4" cstate="print"/>
              <a:stretch>
                <a:fillRect/>
              </a:stretch>
            </p:blipFill>
            <p:spPr bwMode="gray">
              <a:xfrm>
                <a:off x="756583" y="1989141"/>
                <a:ext cx="539063" cy="414000"/>
              </a:xfrm>
              <a:prstGeom prst="rect">
                <a:avLst/>
              </a:prstGeom>
            </p:spPr>
          </p:pic>
          <p:cxnSp>
            <p:nvCxnSpPr>
              <p:cNvPr id="7" name="直接连接符 6"/>
              <p:cNvCxnSpPr>
                <a:stCxn id="6" idx="3"/>
                <a:endCxn id="5" idx="1"/>
              </p:cNvCxnSpPr>
              <p:nvPr/>
            </p:nvCxnSpPr>
            <p:spPr bwMode="gray">
              <a:xfrm flipV="1">
                <a:off x="1295646" y="2192155"/>
                <a:ext cx="3096119" cy="398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a:off x="978688" y="2403141"/>
                <a:ext cx="11315" cy="2817476"/>
              </a:xfrm>
              <a:prstGeom prst="line">
                <a:avLst/>
              </a:prstGeom>
              <a:ln w="19050">
                <a:solidFill>
                  <a:srgbClr val="151515"/>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a:off x="4666656" y="2413064"/>
                <a:ext cx="0" cy="2817476"/>
              </a:xfrm>
              <a:prstGeom prst="line">
                <a:avLst/>
              </a:prstGeom>
              <a:ln w="19050">
                <a:solidFill>
                  <a:srgbClr val="151515"/>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bwMode="gray">
              <a:xfrm>
                <a:off x="1276175" y="3485276"/>
                <a:ext cx="2880000" cy="0"/>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bwMode="gray">
              <a:xfrm>
                <a:off x="1276176" y="4716043"/>
                <a:ext cx="2880000" cy="0"/>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bwMode="gray">
              <a:xfrm>
                <a:off x="1203602" y="2941599"/>
                <a:ext cx="2727076" cy="523220"/>
              </a:xfrm>
              <a:prstGeom prst="rect">
                <a:avLst/>
              </a:prstGeom>
              <a:noFill/>
              <a:ln>
                <a:noFill/>
              </a:ln>
            </p:spPr>
            <p:txBody>
              <a:bodyPr wrap="square" rtlCol="0">
                <a:spAutoFit/>
              </a:bodyPr>
              <a:lstStyle/>
              <a:p>
                <a:pPr fontAlgn="ctr"/>
                <a:r>
                  <a:rPr lang="en-US" sz="1400" dirty="0">
                    <a:latin typeface="Huawei Sans" panose="020C0503030203020204" pitchFamily="34" charset="0"/>
                  </a:rPr>
                  <a:t>The client unicasts a DHCP Request message.</a:t>
                </a:r>
              </a:p>
            </p:txBody>
          </p:sp>
          <p:sp>
            <p:nvSpPr>
              <p:cNvPr id="20" name="文本框 19"/>
              <p:cNvSpPr txBox="1"/>
              <p:nvPr/>
            </p:nvSpPr>
            <p:spPr bwMode="gray">
              <a:xfrm>
                <a:off x="1203602" y="4148346"/>
                <a:ext cx="2881065" cy="523220"/>
              </a:xfrm>
              <a:prstGeom prst="rect">
                <a:avLst/>
              </a:prstGeom>
              <a:noFill/>
              <a:ln>
                <a:noFill/>
              </a:ln>
            </p:spPr>
            <p:txBody>
              <a:bodyPr wrap="square" rtlCol="0">
                <a:spAutoFit/>
              </a:bodyPr>
              <a:lstStyle/>
              <a:p>
                <a:pPr fontAlgn="ctr"/>
                <a:r>
                  <a:rPr lang="en-US" sz="1400" dirty="0">
                    <a:latin typeface="Huawei Sans" panose="020C0503030203020204" pitchFamily="34" charset="0"/>
                  </a:rPr>
                  <a:t>The client broadcasts a DHCP Request message.</a:t>
                </a:r>
              </a:p>
            </p:txBody>
          </p:sp>
          <p:sp>
            <p:nvSpPr>
              <p:cNvPr id="22" name="文本框 21"/>
              <p:cNvSpPr txBox="1"/>
              <p:nvPr/>
            </p:nvSpPr>
            <p:spPr bwMode="gray">
              <a:xfrm>
                <a:off x="547688" y="1751010"/>
                <a:ext cx="1047082" cy="276999"/>
              </a:xfrm>
              <a:prstGeom prst="rect">
                <a:avLst/>
              </a:prstGeom>
              <a:noFill/>
              <a:ln>
                <a:noFill/>
              </a:ln>
            </p:spPr>
            <p:txBody>
              <a:bodyPr wrap="none" rtlCol="0">
                <a:spAutoFit/>
              </a:bodyPr>
              <a:lstStyle/>
              <a:p>
                <a:pPr fontAlgn="ctr"/>
                <a:r>
                  <a:rPr lang="en-US" sz="1200" dirty="0">
                    <a:latin typeface="Huawei Sans" panose="020C0503030203020204" pitchFamily="34" charset="0"/>
                  </a:rPr>
                  <a:t>DHCP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4081939" y="1704169"/>
                <a:ext cx="1080745" cy="276999"/>
              </a:xfrm>
              <a:prstGeom prst="rect">
                <a:avLst/>
              </a:prstGeom>
              <a:noFill/>
              <a:ln>
                <a:noFill/>
              </a:ln>
            </p:spPr>
            <p:txBody>
              <a:bodyPr wrap="none" rtlCol="0">
                <a:spAutoFit/>
              </a:bodyPr>
              <a:lstStyle/>
              <a:p>
                <a:pPr fontAlgn="ctr"/>
                <a:r>
                  <a:rPr lang="en-US" sz="1200" dirty="0">
                    <a:latin typeface="Huawei Sans" panose="020C0503030203020204" pitchFamily="34" charset="0"/>
                  </a:rPr>
                  <a:t>DHCP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 name="组合 23"/>
              <p:cNvGrpSpPr/>
              <p:nvPr/>
            </p:nvGrpSpPr>
            <p:grpSpPr bwMode="gray">
              <a:xfrm>
                <a:off x="2248908" y="1811795"/>
                <a:ext cx="1209247" cy="567289"/>
                <a:chOff x="8058860" y="1699504"/>
                <a:chExt cx="919434" cy="431330"/>
              </a:xfrm>
            </p:grpSpPr>
            <p:sp>
              <p:nvSpPr>
                <p:cNvPr id="25"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8058860" y="1709609"/>
                  <a:ext cx="919434" cy="421225"/>
                </a:xfrm>
                <a:prstGeom prst="rect">
                  <a:avLst/>
                </a:prstGeom>
              </p:spPr>
              <p:txBody>
                <a:bodyPr wrap="square">
                  <a:spAutoFit/>
                </a:bodyPr>
                <a:lstStyle/>
                <a:p>
                  <a:pPr algn="ctr" fontAlgn="ctr"/>
                  <a:r>
                    <a:rPr lang="en-US" sz="1000" dirty="0">
                      <a:latin typeface="Huawei Sans" panose="020C0503030203020204" pitchFamily="34" charset="0"/>
                    </a:rPr>
                    <a:t>Layer 2 broadcast domain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 name="文本框 1"/>
            <p:cNvSpPr txBox="1"/>
            <p:nvPr/>
          </p:nvSpPr>
          <p:spPr bwMode="gray">
            <a:xfrm>
              <a:off x="1010993" y="3357872"/>
              <a:ext cx="444352" cy="369332"/>
            </a:xfrm>
            <a:prstGeom prst="rect">
              <a:avLst/>
            </a:prstGeom>
            <a:noFill/>
          </p:spPr>
          <p:txBody>
            <a:bodyPr wrap="none" rtlCol="0">
              <a:spAutoFit/>
            </a:bodyPr>
            <a:lstStyle/>
            <a:p>
              <a:pPr fontAlgn="ctr"/>
              <a:r>
                <a:rPr lang="en-US" dirty="0">
                  <a:latin typeface="Huawei Sans" panose="020C0503030203020204" pitchFamily="34" charset="0"/>
                </a:rPr>
                <a:t>T1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1008932" y="4574588"/>
              <a:ext cx="444352" cy="369332"/>
            </a:xfrm>
            <a:prstGeom prst="rect">
              <a:avLst/>
            </a:prstGeom>
            <a:noFill/>
          </p:spPr>
          <p:txBody>
            <a:bodyPr wrap="none" rtlCol="0">
              <a:spAutoFit/>
            </a:bodyPr>
            <a:lstStyle/>
            <a:p>
              <a:pPr fontAlgn="ctr"/>
              <a:r>
                <a:rPr lang="en-US" dirty="0">
                  <a:latin typeface="Huawei Sans" panose="020C0503030203020204" pitchFamily="34" charset="0"/>
                </a:rPr>
                <a:t>T2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 name="文本框 12"/>
          <p:cNvSpPr txBox="1"/>
          <p:nvPr/>
        </p:nvSpPr>
        <p:spPr bwMode="gray">
          <a:xfrm>
            <a:off x="454387" y="5923140"/>
            <a:ext cx="7901522" cy="369332"/>
          </a:xfrm>
          <a:prstGeom prst="rect">
            <a:avLst/>
          </a:prstGeom>
          <a:noFill/>
        </p:spPr>
        <p:txBody>
          <a:bodyPr wrap="none" rtlCol="0">
            <a:spAutoFit/>
          </a:bodyPr>
          <a:lstStyle/>
          <a:p>
            <a:pPr fontAlgn="ctr"/>
            <a:r>
              <a:rPr lang="en-US" dirty="0">
                <a:solidFill>
                  <a:srgbClr val="EC7061"/>
                </a:solidFill>
                <a:latin typeface="Huawei Sans" panose="020C0503030203020204" pitchFamily="34" charset="0"/>
              </a:rPr>
              <a:t>Question: Why is the same IP address assigned to a computer each time?</a:t>
            </a: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454387" y="1229191"/>
            <a:ext cx="10899138" cy="369332"/>
          </a:xfrm>
          <a:prstGeom prst="rect">
            <a:avLst/>
          </a:prstGeom>
          <a:noFill/>
        </p:spPr>
        <p:txBody>
          <a:bodyPr wrap="none" rtlCol="0">
            <a:spAutoFit/>
          </a:bodyPr>
          <a:lstStyle/>
          <a:p>
            <a:pPr fontAlgn="ctr"/>
            <a:r>
              <a:rPr lang="en-US" dirty="0">
                <a:latin typeface="Huawei Sans" panose="020C0503030203020204" pitchFamily="34" charset="0"/>
              </a:rPr>
              <a:t>The DHCP client generates different renewal requests based on the remaining lease of the IP address.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25306047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5452492" y="2452414"/>
            <a:ext cx="6305560" cy="3951383"/>
          </a:xfrm>
        </p:spPr>
        <p:txBody>
          <a:bodyPr/>
          <a:lstStyle/>
          <a:p>
            <a:pPr marL="342900" indent="-302400" algn="l" fontAlgn="ctr">
              <a:buSzPct val="100000"/>
              <a:buFont typeface="+mj-lt"/>
              <a:buAutoNum type="arabicPeriod"/>
            </a:pPr>
            <a:r>
              <a:rPr lang="en-US" sz="1600" dirty="0">
                <a:latin typeface="Huawei Sans" panose="020C0503030203020204" pitchFamily="34" charset="0"/>
              </a:rPr>
              <a:t>Offer stage</a:t>
            </a:r>
            <a:endParaRPr lang="en-US" altLang="zh-CN" sz="1600" dirty="0">
              <a:latin typeface="Huawei Sans" panose="020C0503030203020204" pitchFamily="34" charset="0"/>
              <a:sym typeface="Huawei Sans" panose="020C0503030203020204" pitchFamily="34" charset="0"/>
            </a:endParaRPr>
          </a:p>
          <a:p>
            <a:pPr marL="628650" lvl="1" indent="-285750" fontAlgn="ctr"/>
            <a:r>
              <a:rPr lang="en-US" sz="1400" dirty="0">
                <a:latin typeface="Huawei Sans" panose="020C0503030203020204" pitchFamily="34" charset="0"/>
              </a:rPr>
              <a:t>The DHCP client broadcasts a DHCP Request message carrying the IP address that the client has used. The requested IP address is added in the Option 50 field.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02400" algn="l" fontAlgn="ctr">
              <a:buSzPct val="100000"/>
              <a:buFont typeface="+mj-lt"/>
              <a:buAutoNum type="arabicPeriod"/>
            </a:pPr>
            <a:r>
              <a:rPr lang="en-US" sz="1600" dirty="0">
                <a:latin typeface="Huawei Sans" panose="020C0503030203020204" pitchFamily="34" charset="0"/>
              </a:rPr>
              <a:t>Acknowledgment stage</a:t>
            </a:r>
            <a:endParaRPr lang="en-US" altLang="zh-CN" sz="1600" dirty="0">
              <a:latin typeface="Huawei Sans" panose="020C0503030203020204" pitchFamily="34" charset="0"/>
              <a:sym typeface="Huawei Sans" panose="020C0503030203020204" pitchFamily="34" charset="0"/>
            </a:endParaRPr>
          </a:p>
          <a:p>
            <a:pPr marL="628650" lvl="1" indent="-285750" fontAlgn="ctr"/>
            <a:r>
              <a:rPr lang="en-US" sz="1400" dirty="0">
                <a:latin typeface="Huawei Sans" panose="020C0503030203020204" pitchFamily="34" charset="0"/>
              </a:rPr>
              <a:t>After receiving the DHCP Request message, the DHCP server checks whether there is a lease record based on the MAC address in the message. If there is a lease record matching the MAC address, the DHCP server replies with a DHCP ACK message to notify the DHCP client that the requested IP address can be used. If there is no lease record, the DHCP server does not respond to the message.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DHCP Client Reuse of an IP Address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bwMode="gray">
          <a:xfrm>
            <a:off x="745443" y="2370465"/>
            <a:ext cx="4672146" cy="4016094"/>
            <a:chOff x="528638" y="1699015"/>
            <a:chExt cx="4672146" cy="4016094"/>
          </a:xfrm>
        </p:grpSpPr>
        <p:pic>
          <p:nvPicPr>
            <p:cNvPr id="8" name="图片 7" descr="通用交换机.png"/>
            <p:cNvPicPr>
              <a:picLocks noChangeAspect="1"/>
            </p:cNvPicPr>
            <p:nvPr/>
          </p:nvPicPr>
          <p:blipFill>
            <a:blip r:embed="rId3" cstate="print"/>
            <a:stretch>
              <a:fillRect/>
            </a:stretch>
          </p:blipFill>
          <p:spPr bwMode="gray">
            <a:xfrm>
              <a:off x="4391765" y="1971246"/>
              <a:ext cx="540000" cy="441818"/>
            </a:xfrm>
            <a:prstGeom prst="rect">
              <a:avLst/>
            </a:prstGeom>
          </p:spPr>
        </p:pic>
        <p:pic>
          <p:nvPicPr>
            <p:cNvPr id="9" name="图片 8" descr="PC.png"/>
            <p:cNvPicPr>
              <a:picLocks noChangeAspect="1"/>
            </p:cNvPicPr>
            <p:nvPr/>
          </p:nvPicPr>
          <p:blipFill>
            <a:blip r:embed="rId4" cstate="print"/>
            <a:stretch>
              <a:fillRect/>
            </a:stretch>
          </p:blipFill>
          <p:spPr bwMode="gray">
            <a:xfrm>
              <a:off x="756583" y="1982791"/>
              <a:ext cx="539063" cy="414000"/>
            </a:xfrm>
            <a:prstGeom prst="rect">
              <a:avLst/>
            </a:prstGeom>
          </p:spPr>
        </p:pic>
        <p:cxnSp>
          <p:nvCxnSpPr>
            <p:cNvPr id="10" name="直接连接符 9"/>
            <p:cNvCxnSpPr>
              <a:stCxn id="9" idx="3"/>
              <a:endCxn id="8" idx="1"/>
            </p:cNvCxnSpPr>
            <p:nvPr/>
          </p:nvCxnSpPr>
          <p:spPr bwMode="gray">
            <a:xfrm>
              <a:off x="1295646" y="2189791"/>
              <a:ext cx="3096119" cy="236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954048" y="2390074"/>
              <a:ext cx="0" cy="3311968"/>
            </a:xfrm>
            <a:prstGeom prst="line">
              <a:avLst/>
            </a:prstGeom>
            <a:ln w="19050">
              <a:solidFill>
                <a:srgbClr val="151515"/>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4695687" y="2403141"/>
              <a:ext cx="0" cy="3311968"/>
            </a:xfrm>
            <a:prstGeom prst="line">
              <a:avLst/>
            </a:prstGeom>
            <a:ln w="19050">
              <a:solidFill>
                <a:srgbClr val="151515"/>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bwMode="gray">
            <a:xfrm>
              <a:off x="1151765" y="3485276"/>
              <a:ext cx="3240000" cy="0"/>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bwMode="gray">
            <a:xfrm>
              <a:off x="1151765" y="4716043"/>
              <a:ext cx="3240000" cy="0"/>
            </a:xfrm>
            <a:prstGeom prst="straightConnector1">
              <a:avLst/>
            </a:prstGeom>
            <a:ln w="19050">
              <a:solidFill>
                <a:srgbClr val="151515"/>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bwMode="gray">
            <a:xfrm>
              <a:off x="528638" y="1699015"/>
              <a:ext cx="1047082" cy="276999"/>
            </a:xfrm>
            <a:prstGeom prst="rect">
              <a:avLst/>
            </a:prstGeom>
            <a:noFill/>
            <a:ln>
              <a:noFill/>
            </a:ln>
          </p:spPr>
          <p:txBody>
            <a:bodyPr wrap="none" rtlCol="0">
              <a:spAutoFit/>
            </a:bodyPr>
            <a:lstStyle/>
            <a:p>
              <a:pPr fontAlgn="ctr"/>
              <a:r>
                <a:rPr lang="en-US" sz="1200" dirty="0">
                  <a:latin typeface="Huawei Sans" panose="020C0503030203020204" pitchFamily="34" charset="0"/>
                </a:rPr>
                <a:t>DHCP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4120039" y="1699015"/>
              <a:ext cx="1080745" cy="276999"/>
            </a:xfrm>
            <a:prstGeom prst="rect">
              <a:avLst/>
            </a:prstGeom>
            <a:noFill/>
            <a:ln>
              <a:noFill/>
            </a:ln>
          </p:spPr>
          <p:txBody>
            <a:bodyPr wrap="none" rtlCol="0">
              <a:spAutoFit/>
            </a:bodyPr>
            <a:lstStyle/>
            <a:p>
              <a:pPr algn="ctr" fontAlgn="ctr"/>
              <a:r>
                <a:rPr lang="en-US" sz="1200" dirty="0">
                  <a:latin typeface="Huawei Sans" panose="020C0503030203020204" pitchFamily="34" charset="0"/>
                </a:rPr>
                <a:t>DHCP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 name="组合 18"/>
            <p:cNvGrpSpPr/>
            <p:nvPr/>
          </p:nvGrpSpPr>
          <p:grpSpPr bwMode="gray">
            <a:xfrm>
              <a:off x="2239723" y="1811794"/>
              <a:ext cx="1194321" cy="578281"/>
              <a:chOff x="8051866" y="1699505"/>
              <a:chExt cx="908084" cy="439688"/>
            </a:xfrm>
          </p:grpSpPr>
          <p:sp>
            <p:nvSpPr>
              <p:cNvPr id="20" name="Freeform 159"/>
              <p:cNvSpPr/>
              <p:nvPr/>
            </p:nvSpPr>
            <p:spPr bwMode="gray">
              <a:xfrm flipH="1">
                <a:off x="8133061" y="1699505"/>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8051866" y="1717968"/>
                <a:ext cx="908084" cy="421225"/>
              </a:xfrm>
              <a:prstGeom prst="rect">
                <a:avLst/>
              </a:prstGeom>
            </p:spPr>
            <p:txBody>
              <a:bodyPr wrap="square">
                <a:spAutoFit/>
              </a:bodyPr>
              <a:lstStyle/>
              <a:p>
                <a:pPr algn="ctr" fontAlgn="ctr"/>
                <a:r>
                  <a:rPr lang="en-US" sz="1000" dirty="0">
                    <a:latin typeface="Huawei Sans" panose="020C0503030203020204" pitchFamily="34" charset="0"/>
                  </a:rPr>
                  <a:t>Layer 2 broadcast domain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2" name="Oval 4"/>
          <p:cNvSpPr>
            <a:spLocks noChangeAspect="1"/>
          </p:cNvSpPr>
          <p:nvPr/>
        </p:nvSpPr>
        <p:spPr bwMode="gray">
          <a:xfrm>
            <a:off x="1286965" y="3679584"/>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Oval 4"/>
          <p:cNvSpPr>
            <a:spLocks noChangeAspect="1"/>
          </p:cNvSpPr>
          <p:nvPr/>
        </p:nvSpPr>
        <p:spPr bwMode="gray">
          <a:xfrm>
            <a:off x="2253319" y="4911694"/>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1569107" y="3574085"/>
            <a:ext cx="2729637" cy="523220"/>
          </a:xfrm>
          <a:prstGeom prst="rect">
            <a:avLst/>
          </a:prstGeom>
          <a:noFill/>
          <a:ln>
            <a:noFill/>
          </a:ln>
        </p:spPr>
        <p:txBody>
          <a:bodyPr wrap="square" rtlCol="0">
            <a:spAutoFit/>
          </a:bodyPr>
          <a:lstStyle/>
          <a:p>
            <a:pPr fontAlgn="ctr"/>
            <a:r>
              <a:rPr lang="en-US" sz="1400" dirty="0">
                <a:latin typeface="Huawei Sans" panose="020C0503030203020204" pitchFamily="34" charset="0"/>
              </a:rPr>
              <a:t>DHCP Request (broadcast) in the offer stage</a:t>
            </a:r>
          </a:p>
        </p:txBody>
      </p:sp>
      <p:sp>
        <p:nvSpPr>
          <p:cNvPr id="25" name="文本框 24"/>
          <p:cNvSpPr txBox="1"/>
          <p:nvPr/>
        </p:nvSpPr>
        <p:spPr bwMode="gray">
          <a:xfrm>
            <a:off x="2507971" y="4774629"/>
            <a:ext cx="2640600" cy="523220"/>
          </a:xfrm>
          <a:prstGeom prst="rect">
            <a:avLst/>
          </a:prstGeom>
          <a:noFill/>
          <a:ln>
            <a:noFill/>
          </a:ln>
        </p:spPr>
        <p:txBody>
          <a:bodyPr wrap="square" rtlCol="0">
            <a:spAutoFit/>
          </a:bodyPr>
          <a:lstStyle/>
          <a:p>
            <a:pPr fontAlgn="ctr"/>
            <a:r>
              <a:rPr lang="en-US" sz="1400" dirty="0">
                <a:latin typeface="Huawei Sans" panose="020C0503030203020204" pitchFamily="34" charset="0"/>
              </a:rPr>
              <a:t>DHCP ACK (unicast) in the acknowledgment stage</a:t>
            </a:r>
          </a:p>
        </p:txBody>
      </p:sp>
      <p:sp>
        <p:nvSpPr>
          <p:cNvPr id="26" name="文本占位符 2"/>
          <p:cNvSpPr txBox="1">
            <a:spLocks/>
          </p:cNvSpPr>
          <p:nvPr/>
        </p:nvSpPr>
        <p:spPr bwMode="gray">
          <a:xfrm>
            <a:off x="446088" y="1233488"/>
            <a:ext cx="11299825" cy="83253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600" dirty="0">
                <a:latin typeface="Huawei Sans" panose="020C0503030203020204" pitchFamily="34" charset="0"/>
              </a:rPr>
              <a:t>If a DHCP client reconnects to the network, it can reuse an IP address that has been allocated to it. For example, a host on a network functions as a DHCP client. When the host is powered off and then powered on, it needs to obtain related network parameters again. In this case, the host can request to allocate an IP address that has been used.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36166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3777677" y="1242453"/>
            <a:ext cx="7980375" cy="4680000"/>
          </a:xfrm>
        </p:spPr>
        <p:txBody>
          <a:bodyPr/>
          <a:lstStyle/>
          <a:p>
            <a:pPr marL="0" indent="0" algn="l" fontAlgn="ctr">
              <a:buNone/>
            </a:pPr>
            <a:r>
              <a:rPr lang="en-US" sz="1800" dirty="0">
                <a:latin typeface="Huawei Sans" panose="020C0503030203020204" pitchFamily="34" charset="0"/>
              </a:rPr>
              <a:t>A DHCP server assigns IP addresses to a client in the following sequence:</a:t>
            </a:r>
          </a:p>
          <a:p>
            <a:pPr marL="302400" lvl="1" indent="-302400" fontAlgn="ctr"/>
            <a:r>
              <a:rPr lang="en-US" sz="1600" dirty="0">
                <a:latin typeface="Huawei Sans" panose="020C0503030203020204" pitchFamily="34" charset="0"/>
              </a:rPr>
              <a:t>IP address that is in the database of the DHCP server and is statically bound to the MAC address of the client</a:t>
            </a:r>
          </a:p>
          <a:p>
            <a:pPr marL="302400" lvl="1" indent="-302400" fontAlgn="ctr"/>
            <a:r>
              <a:rPr lang="en-US" sz="1600" dirty="0">
                <a:latin typeface="Huawei Sans" panose="020C0503030203020204" pitchFamily="34" charset="0"/>
              </a:rPr>
              <a:t>IP address that has previously been assigned to the client, that is, IP address in the requested IP </a:t>
            </a:r>
            <a:r>
              <a:rPr lang="en-US" sz="1600" dirty="0" err="1">
                <a:latin typeface="Huawei Sans" panose="020C0503030203020204" pitchFamily="34" charset="0"/>
              </a:rPr>
              <a:t>Addr</a:t>
            </a:r>
            <a:r>
              <a:rPr lang="en-US" sz="1600" dirty="0">
                <a:latin typeface="Huawei Sans" panose="020C0503030203020204" pitchFamily="34" charset="0"/>
              </a:rPr>
              <a:t> Option of the DHCP Discover message sent by the client</a:t>
            </a:r>
          </a:p>
          <a:p>
            <a:pPr marL="302400" lvl="1" indent="-302400" fontAlgn="ctr"/>
            <a:r>
              <a:rPr lang="en-US" sz="1600" dirty="0">
                <a:latin typeface="Huawei Sans" panose="020C0503030203020204" pitchFamily="34" charset="0"/>
              </a:rPr>
              <a:t>IP address that is first found when the DHCP server searches the DHCP address pool for available IP addresses</a:t>
            </a:r>
          </a:p>
          <a:p>
            <a:pPr marL="302400" lvl="1" indent="-302400" fontAlgn="ctr"/>
            <a:r>
              <a:rPr lang="en-US" sz="1600" dirty="0">
                <a:latin typeface="Huawei Sans" panose="020C0503030203020204" pitchFamily="34" charset="0"/>
              </a:rPr>
              <a:t>If the DHCP address pool has no available IP address, the DHCP server searches the expired IP addresses and conflicting IP addresses, and then assigns a valid IP address to the client. If all the IP addresses are in use, an error message is reported.</a:t>
            </a: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IP Address Allocation Sequence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520700" y="1516856"/>
            <a:ext cx="3185890" cy="496888"/>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a:solidFill>
                  <a:schemeClr val="tx1"/>
                </a:solidFill>
                <a:latin typeface="Huawei Sans" panose="020C0503030203020204" pitchFamily="34" charset="0"/>
              </a:rPr>
              <a:t>IP address statically bound to the MAC address</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520700" y="2468178"/>
            <a:ext cx="3185890" cy="496888"/>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a:solidFill>
                  <a:schemeClr val="tx1"/>
                </a:solidFill>
                <a:latin typeface="Huawei Sans" panose="020C0503030203020204" pitchFamily="34" charset="0"/>
              </a:rPr>
              <a:t>Used IP address</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520700" y="3419500"/>
            <a:ext cx="3185890" cy="496888"/>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a:solidFill>
                  <a:schemeClr val="tx1"/>
                </a:solidFill>
                <a:latin typeface="Huawei Sans" panose="020C0503030203020204" pitchFamily="34" charset="0"/>
              </a:rPr>
              <a:t>IP address in idle state</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a:off x="520700" y="4370822"/>
            <a:ext cx="3185890" cy="496888"/>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a:solidFill>
                  <a:schemeClr val="tx1"/>
                </a:solidFill>
                <a:latin typeface="Huawei Sans" panose="020C0503030203020204" pitchFamily="34" charset="0"/>
              </a:rPr>
              <a:t>IP address whose lease expires</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gray">
          <a:xfrm>
            <a:off x="520700" y="5322144"/>
            <a:ext cx="3185890" cy="496888"/>
          </a:xfrm>
          <a:prstGeom prst="round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a:solidFill>
                  <a:schemeClr val="tx1"/>
                </a:solidFill>
                <a:latin typeface="Huawei Sans" panose="020C0503030203020204" pitchFamily="34" charset="0"/>
              </a:rPr>
              <a:t>Conflicting IP address</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 name="直接箭头连接符 10"/>
          <p:cNvCxnSpPr>
            <a:stCxn id="5" idx="2"/>
            <a:endCxn id="6" idx="0"/>
          </p:cNvCxnSpPr>
          <p:nvPr/>
        </p:nvCxnSpPr>
        <p:spPr bwMode="gray">
          <a:xfrm>
            <a:off x="2113645" y="2013744"/>
            <a:ext cx="0" cy="454434"/>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stCxn id="6" idx="2"/>
            <a:endCxn id="7" idx="0"/>
          </p:cNvCxnSpPr>
          <p:nvPr/>
        </p:nvCxnSpPr>
        <p:spPr bwMode="gray">
          <a:xfrm>
            <a:off x="2113645" y="2965066"/>
            <a:ext cx="0" cy="454434"/>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7" idx="2"/>
            <a:endCxn id="8" idx="0"/>
          </p:cNvCxnSpPr>
          <p:nvPr/>
        </p:nvCxnSpPr>
        <p:spPr bwMode="gray">
          <a:xfrm>
            <a:off x="2113645" y="3916388"/>
            <a:ext cx="0" cy="454434"/>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8" idx="2"/>
            <a:endCxn id="9" idx="0"/>
          </p:cNvCxnSpPr>
          <p:nvPr/>
        </p:nvCxnSpPr>
        <p:spPr bwMode="gray">
          <a:xfrm>
            <a:off x="2113645" y="4867710"/>
            <a:ext cx="0" cy="454434"/>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93943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DHCP Configuration Commands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993817" y="1645669"/>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b="1" dirty="0" err="1">
                <a:latin typeface="Huawei Sans" panose="020C0503030203020204" pitchFamily="34" charset="0"/>
              </a:rPr>
              <a:t>ip</a:t>
            </a:r>
            <a:r>
              <a:rPr lang="en-US" sz="1600" b="1" dirty="0">
                <a:latin typeface="Huawei Sans" panose="020C0503030203020204" pitchFamily="34" charset="0"/>
              </a:rPr>
              <a:t> pool</a:t>
            </a:r>
            <a:r>
              <a:rPr lang="en-US" sz="1600" dirty="0">
                <a:latin typeface="Huawei Sans" panose="020C0503030203020204" pitchFamily="34" charset="0"/>
              </a:rPr>
              <a:t> </a:t>
            </a:r>
            <a:r>
              <a:rPr lang="en-US" sz="1600" i="1" dirty="0" err="1">
                <a:latin typeface="Huawei Sans" panose="020C0503030203020204" pitchFamily="34" charset="0"/>
              </a:rPr>
              <a:t>ip</a:t>
            </a:r>
            <a:r>
              <a:rPr lang="en-US" sz="1600" i="1" dirty="0">
                <a:latin typeface="Huawei Sans" panose="020C0503030203020204" pitchFamily="34" charset="0"/>
              </a:rPr>
              <a:t>-pool-name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bwMode="gray">
          <a:xfrm>
            <a:off x="551384" y="1277782"/>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Create a global address pool.</a:t>
            </a:r>
          </a:p>
        </p:txBody>
      </p:sp>
      <p:sp>
        <p:nvSpPr>
          <p:cNvPr id="7" name="矩形 6"/>
          <p:cNvSpPr/>
          <p:nvPr/>
        </p:nvSpPr>
        <p:spPr bwMode="gray">
          <a:xfrm>
            <a:off x="993817" y="2363306"/>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dirty="0" err="1">
                <a:latin typeface="Huawei Sans" panose="020C0503030203020204" pitchFamily="34" charset="0"/>
              </a:rPr>
              <a:t>ip</a:t>
            </a:r>
            <a:r>
              <a:rPr lang="en-US" sz="1600" dirty="0">
                <a:latin typeface="Huawei Sans" panose="020C0503030203020204" pitchFamily="34" charset="0"/>
              </a:rPr>
              <a:t>-pool-HW]</a:t>
            </a:r>
            <a:r>
              <a:rPr lang="en-US" sz="1600" b="1" dirty="0">
                <a:latin typeface="Huawei Sans" panose="020C0503030203020204" pitchFamily="34" charset="0"/>
              </a:rPr>
              <a:t>gateway-list</a:t>
            </a:r>
            <a:r>
              <a:rPr lang="en-US" sz="1600" dirty="0">
                <a:latin typeface="Huawei Sans" panose="020C0503030203020204" pitchFamily="34" charset="0"/>
              </a:rPr>
              <a:t> </a:t>
            </a:r>
            <a:r>
              <a:rPr lang="en-US" sz="1600" i="1" dirty="0" err="1">
                <a:latin typeface="Huawei Sans" panose="020C0503030203020204" pitchFamily="34" charset="0"/>
              </a:rPr>
              <a:t>ip</a:t>
            </a:r>
            <a:r>
              <a:rPr lang="en-US" sz="1600" i="1" dirty="0">
                <a:latin typeface="Huawei Sans" panose="020C0503030203020204" pitchFamily="34" charset="0"/>
              </a:rPr>
              <a:t>-address</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551384" y="1989821"/>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Configure the gateway address of the DHCP client.</a:t>
            </a:r>
          </a:p>
        </p:txBody>
      </p:sp>
      <p:sp>
        <p:nvSpPr>
          <p:cNvPr id="9" name="矩形 8"/>
          <p:cNvSpPr/>
          <p:nvPr/>
        </p:nvSpPr>
        <p:spPr bwMode="gray">
          <a:xfrm>
            <a:off x="993817" y="3141272"/>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dirty="0" err="1">
                <a:latin typeface="Huawei Sans" panose="020C0503030203020204" pitchFamily="34" charset="0"/>
              </a:rPr>
              <a:t>ip</a:t>
            </a:r>
            <a:r>
              <a:rPr lang="en-US" sz="1600" dirty="0">
                <a:latin typeface="Huawei Sans" panose="020C0503030203020204" pitchFamily="34" charset="0"/>
              </a:rPr>
              <a:t>-pool-HW]</a:t>
            </a:r>
            <a:r>
              <a:rPr lang="en-US" sz="1600" b="1" dirty="0">
                <a:latin typeface="Huawei Sans" panose="020C0503030203020204" pitchFamily="34" charset="0"/>
              </a:rPr>
              <a:t>network</a:t>
            </a:r>
            <a:r>
              <a:rPr lang="en-US" sz="1600" dirty="0">
                <a:latin typeface="Huawei Sans" panose="020C0503030203020204" pitchFamily="34" charset="0"/>
              </a:rPr>
              <a:t> </a:t>
            </a:r>
            <a:r>
              <a:rPr lang="en-US" sz="1600" i="1" dirty="0" err="1">
                <a:latin typeface="Huawei Sans" panose="020C0503030203020204" pitchFamily="34" charset="0"/>
              </a:rPr>
              <a:t>ip</a:t>
            </a:r>
            <a:r>
              <a:rPr lang="en-US" sz="1600" i="1" dirty="0">
                <a:latin typeface="Huawei Sans" panose="020C0503030203020204" pitchFamily="34" charset="0"/>
              </a:rPr>
              <a:t>-address</a:t>
            </a:r>
            <a:r>
              <a:rPr lang="en-US" sz="1600" dirty="0">
                <a:latin typeface="Huawei Sans" panose="020C0503030203020204" pitchFamily="34" charset="0"/>
              </a:rPr>
              <a:t> [ </a:t>
            </a:r>
            <a:r>
              <a:rPr lang="en-US" sz="1600" b="1" dirty="0">
                <a:latin typeface="Huawei Sans" panose="020C0503030203020204" pitchFamily="34" charset="0"/>
              </a:rPr>
              <a:t>mask</a:t>
            </a:r>
            <a:r>
              <a:rPr lang="en-US" sz="1600" dirty="0">
                <a:latin typeface="Huawei Sans" panose="020C0503030203020204" pitchFamily="34" charset="0"/>
              </a:rPr>
              <a:t> { </a:t>
            </a:r>
            <a:r>
              <a:rPr lang="en-US" sz="1600" i="1" dirty="0">
                <a:latin typeface="Huawei Sans" panose="020C0503030203020204" pitchFamily="34" charset="0"/>
              </a:rPr>
              <a:t>mask</a:t>
            </a:r>
            <a:r>
              <a:rPr lang="en-US" sz="1600" dirty="0">
                <a:latin typeface="Huawei Sans" panose="020C0503030203020204" pitchFamily="34" charset="0"/>
              </a:rPr>
              <a:t> | </a:t>
            </a:r>
            <a:r>
              <a:rPr lang="en-US" sz="1600" i="1" dirty="0">
                <a:latin typeface="Huawei Sans" panose="020C0503030203020204" pitchFamily="34" charset="0"/>
              </a:rPr>
              <a:t>mask-length</a:t>
            </a:r>
            <a:r>
              <a:rPr lang="en-US" sz="1600" dirty="0">
                <a:latin typeface="Huawei Sans" panose="020C0503030203020204" pitchFamily="34" charset="0"/>
              </a:rPr>
              <a:t> }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bwMode="gray">
          <a:xfrm>
            <a:off x="551384" y="2764618"/>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Configure the range of IP addresses that can be allocated dynamically in the global address pool.</a:t>
            </a:r>
          </a:p>
        </p:txBody>
      </p:sp>
      <p:sp>
        <p:nvSpPr>
          <p:cNvPr id="11" name="矩形 10"/>
          <p:cNvSpPr/>
          <p:nvPr/>
        </p:nvSpPr>
        <p:spPr bwMode="gray">
          <a:xfrm>
            <a:off x="993817" y="3929566"/>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dirty="0" err="1">
                <a:latin typeface="Huawei Sans" panose="020C0503030203020204" pitchFamily="34" charset="0"/>
              </a:rPr>
              <a:t>ip</a:t>
            </a:r>
            <a:r>
              <a:rPr lang="en-US" sz="1600" dirty="0">
                <a:latin typeface="Huawei Sans" panose="020C0503030203020204" pitchFamily="34" charset="0"/>
              </a:rPr>
              <a:t>-pool-HW]</a:t>
            </a:r>
            <a:r>
              <a:rPr lang="en-US" sz="1600" b="1" dirty="0">
                <a:latin typeface="Huawei Sans" panose="020C0503030203020204" pitchFamily="34" charset="0"/>
              </a:rPr>
              <a:t>excluded-</a:t>
            </a:r>
            <a:r>
              <a:rPr lang="en-US" sz="1600" b="1" dirty="0" err="1">
                <a:latin typeface="Huawei Sans" panose="020C0503030203020204" pitchFamily="34" charset="0"/>
              </a:rPr>
              <a:t>ip</a:t>
            </a:r>
            <a:r>
              <a:rPr lang="en-US" sz="1600" b="1" dirty="0">
                <a:latin typeface="Huawei Sans" panose="020C0503030203020204" pitchFamily="34" charset="0"/>
              </a:rPr>
              <a:t>-address</a:t>
            </a:r>
            <a:r>
              <a:rPr lang="en-US" sz="1600" dirty="0">
                <a:latin typeface="Huawei Sans" panose="020C0503030203020204" pitchFamily="34" charset="0"/>
              </a:rPr>
              <a:t> </a:t>
            </a:r>
            <a:r>
              <a:rPr lang="en-US" sz="1600" i="1" dirty="0">
                <a:latin typeface="Huawei Sans" panose="020C0503030203020204" pitchFamily="34" charset="0"/>
              </a:rPr>
              <a:t>start-</a:t>
            </a:r>
            <a:r>
              <a:rPr lang="en-US" sz="1600" i="1" dirty="0" err="1">
                <a:latin typeface="Huawei Sans" panose="020C0503030203020204" pitchFamily="34" charset="0"/>
              </a:rPr>
              <a:t>ip</a:t>
            </a:r>
            <a:r>
              <a:rPr lang="en-US" sz="1600" i="1" dirty="0">
                <a:latin typeface="Huawei Sans" panose="020C0503030203020204" pitchFamily="34" charset="0"/>
              </a:rPr>
              <a:t>-address</a:t>
            </a:r>
            <a:r>
              <a:rPr lang="en-US" sz="1600" dirty="0">
                <a:latin typeface="Huawei Sans" panose="020C0503030203020204" pitchFamily="34" charset="0"/>
              </a:rPr>
              <a:t> [ </a:t>
            </a:r>
            <a:r>
              <a:rPr lang="en-US" sz="1600" i="1" dirty="0">
                <a:latin typeface="Huawei Sans" panose="020C0503030203020204" pitchFamily="34" charset="0"/>
              </a:rPr>
              <a:t>end-</a:t>
            </a:r>
            <a:r>
              <a:rPr lang="en-US" sz="1600" i="1" dirty="0" err="1">
                <a:latin typeface="Huawei Sans" panose="020C0503030203020204" pitchFamily="34" charset="0"/>
              </a:rPr>
              <a:t>ip</a:t>
            </a:r>
            <a:r>
              <a:rPr lang="en-US" sz="1600" i="1" dirty="0">
                <a:latin typeface="Huawei Sans" panose="020C0503030203020204" pitchFamily="34" charset="0"/>
              </a:rPr>
              <a:t>-address</a:t>
            </a:r>
            <a:r>
              <a:rPr lang="en-US" sz="1600" dirty="0">
                <a:latin typeface="Huawei Sans" panose="020C0503030203020204" pitchFamily="34" charset="0"/>
              </a:rPr>
              <a:t> ]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bwMode="gray">
          <a:xfrm>
            <a:off x="551384" y="3543387"/>
            <a:ext cx="11089232" cy="338554"/>
          </a:xfrm>
          <a:prstGeom prst="rect">
            <a:avLst/>
          </a:prstGeom>
        </p:spPr>
        <p:txBody>
          <a:bodyPr wrap="square">
            <a:spAutoFit/>
          </a:bodyPr>
          <a:lstStyle/>
          <a:p>
            <a:pPr marL="342900" indent="-342900" fontAlgn="ctr">
              <a:buFont typeface="+mj-lt"/>
              <a:buAutoNum type="arabicPeriod" startAt="4"/>
            </a:pPr>
            <a:r>
              <a:rPr lang="en-US" sz="1600" dirty="0">
                <a:latin typeface="Huawei Sans" panose="020C0503030203020204" pitchFamily="34" charset="0"/>
              </a:rPr>
              <a:t>Configure the IP addresses that are not automatically allocated in the address pool.</a:t>
            </a:r>
          </a:p>
        </p:txBody>
      </p:sp>
      <p:sp>
        <p:nvSpPr>
          <p:cNvPr id="13" name="矩形 12"/>
          <p:cNvSpPr/>
          <p:nvPr/>
        </p:nvSpPr>
        <p:spPr bwMode="gray">
          <a:xfrm>
            <a:off x="993817" y="4723464"/>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dirty="0" err="1">
                <a:latin typeface="Huawei Sans" panose="020C0503030203020204" pitchFamily="34" charset="0"/>
              </a:rPr>
              <a:t>ip</a:t>
            </a:r>
            <a:r>
              <a:rPr lang="en-US" sz="1600" dirty="0">
                <a:latin typeface="Huawei Sans" panose="020C0503030203020204" pitchFamily="34" charset="0"/>
              </a:rPr>
              <a:t>-pool-HW]</a:t>
            </a:r>
            <a:r>
              <a:rPr lang="en-US" sz="1600" b="1" dirty="0">
                <a:latin typeface="Huawei Sans" panose="020C0503030203020204" pitchFamily="34" charset="0"/>
              </a:rPr>
              <a:t> lease </a:t>
            </a:r>
            <a:r>
              <a:rPr lang="en-US" sz="1600" dirty="0">
                <a:latin typeface="Huawei Sans" panose="020C0503030203020204" pitchFamily="34" charset="0"/>
              </a:rPr>
              <a:t>{</a:t>
            </a:r>
            <a:r>
              <a:rPr lang="en-US" sz="1600" b="1" dirty="0">
                <a:latin typeface="Huawei Sans" panose="020C0503030203020204" pitchFamily="34" charset="0"/>
              </a:rPr>
              <a:t> day </a:t>
            </a:r>
            <a:r>
              <a:rPr lang="en-US" sz="1600" i="1" dirty="0" err="1">
                <a:latin typeface="Huawei Sans" panose="020C0503030203020204" pitchFamily="34" charset="0"/>
              </a:rPr>
              <a:t>day</a:t>
            </a:r>
            <a:r>
              <a:rPr lang="en-US" sz="1600" b="1" dirty="0">
                <a:latin typeface="Huawei Sans" panose="020C0503030203020204" pitchFamily="34" charset="0"/>
              </a:rPr>
              <a:t> </a:t>
            </a:r>
            <a:r>
              <a:rPr lang="en-US" sz="1600" dirty="0">
                <a:latin typeface="Huawei Sans" panose="020C0503030203020204" pitchFamily="34" charset="0"/>
              </a:rPr>
              <a:t>[</a:t>
            </a:r>
            <a:r>
              <a:rPr lang="en-US" sz="1600" b="1" dirty="0">
                <a:latin typeface="Huawei Sans" panose="020C0503030203020204" pitchFamily="34" charset="0"/>
              </a:rPr>
              <a:t> hour </a:t>
            </a:r>
            <a:r>
              <a:rPr lang="en-US" sz="1600" i="1" dirty="0" err="1">
                <a:latin typeface="Huawei Sans" panose="020C0503030203020204" pitchFamily="34" charset="0"/>
              </a:rPr>
              <a:t>hour</a:t>
            </a:r>
            <a:r>
              <a:rPr lang="en-US" sz="1600" b="1" dirty="0">
                <a:latin typeface="Huawei Sans" panose="020C0503030203020204" pitchFamily="34" charset="0"/>
              </a:rPr>
              <a:t> </a:t>
            </a:r>
            <a:r>
              <a:rPr lang="en-US" sz="1600" dirty="0">
                <a:latin typeface="Huawei Sans" panose="020C0503030203020204" pitchFamily="34" charset="0"/>
              </a:rPr>
              <a:t>[</a:t>
            </a:r>
            <a:r>
              <a:rPr lang="en-US" sz="1600" b="1" dirty="0">
                <a:latin typeface="Huawei Sans" panose="020C0503030203020204" pitchFamily="34" charset="0"/>
              </a:rPr>
              <a:t> minute </a:t>
            </a:r>
            <a:r>
              <a:rPr lang="en-US" sz="1600" i="1" dirty="0" err="1">
                <a:latin typeface="Huawei Sans" panose="020C0503030203020204" pitchFamily="34" charset="0"/>
              </a:rPr>
              <a:t>minute</a:t>
            </a:r>
            <a:r>
              <a:rPr lang="en-US" sz="1600" b="1" dirty="0">
                <a:latin typeface="Huawei Sans" panose="020C0503030203020204" pitchFamily="34" charset="0"/>
              </a:rPr>
              <a:t> </a:t>
            </a:r>
            <a:r>
              <a:rPr lang="en-US" sz="1600" dirty="0">
                <a:latin typeface="Huawei Sans" panose="020C0503030203020204" pitchFamily="34" charset="0"/>
              </a:rPr>
              <a:t>] ] | </a:t>
            </a:r>
            <a:r>
              <a:rPr lang="en-US" sz="1600" b="1" dirty="0">
                <a:latin typeface="Huawei Sans" panose="020C0503030203020204" pitchFamily="34" charset="0"/>
              </a:rPr>
              <a:t>unlimited </a:t>
            </a:r>
            <a:r>
              <a:rPr lang="en-US" sz="1600" dirty="0">
                <a:latin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bwMode="gray">
          <a:xfrm>
            <a:off x="551384" y="4331988"/>
            <a:ext cx="11089232" cy="338554"/>
          </a:xfrm>
          <a:prstGeom prst="rect">
            <a:avLst/>
          </a:prstGeom>
        </p:spPr>
        <p:txBody>
          <a:bodyPr wrap="square">
            <a:spAutoFit/>
          </a:bodyPr>
          <a:lstStyle/>
          <a:p>
            <a:pPr marL="342900" indent="-342900" fontAlgn="ctr">
              <a:buFont typeface="+mj-lt"/>
              <a:buAutoNum type="arabicPeriod" startAt="5"/>
            </a:pPr>
            <a:r>
              <a:rPr lang="en-US" sz="1600" dirty="0">
                <a:latin typeface="Huawei Sans" panose="020C0503030203020204" pitchFamily="34" charset="0"/>
              </a:rPr>
              <a:t>Set the lease for IP addresses in the address pool.</a:t>
            </a:r>
          </a:p>
        </p:txBody>
      </p:sp>
      <p:sp>
        <p:nvSpPr>
          <p:cNvPr id="15" name="矩形 14"/>
          <p:cNvSpPr/>
          <p:nvPr/>
        </p:nvSpPr>
        <p:spPr bwMode="gray">
          <a:xfrm>
            <a:off x="993817" y="5535650"/>
            <a:ext cx="10608699" cy="584775"/>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dirty="0" err="1">
                <a:latin typeface="Huawei Sans" panose="020C0503030203020204" pitchFamily="34" charset="0"/>
              </a:rPr>
              <a:t>ip</a:t>
            </a:r>
            <a:r>
              <a:rPr lang="en-US" sz="1600" dirty="0">
                <a:latin typeface="Huawei Sans" panose="020C0503030203020204" pitchFamily="34" charset="0"/>
              </a:rPr>
              <a:t>-pool-HW]</a:t>
            </a:r>
            <a:r>
              <a:rPr lang="en-US" sz="1600" b="1" dirty="0">
                <a:latin typeface="Huawei Sans" panose="020C0503030203020204" pitchFamily="34" charset="0"/>
              </a:rPr>
              <a:t> static-bind </a:t>
            </a:r>
            <a:r>
              <a:rPr lang="en-US" sz="1600" b="1" dirty="0" err="1">
                <a:latin typeface="Huawei Sans" panose="020C0503030203020204" pitchFamily="34" charset="0"/>
              </a:rPr>
              <a:t>ip</a:t>
            </a:r>
            <a:r>
              <a:rPr lang="en-US" sz="1600" b="1" dirty="0">
                <a:latin typeface="Huawei Sans" panose="020C0503030203020204" pitchFamily="34" charset="0"/>
              </a:rPr>
              <a:t>-address </a:t>
            </a:r>
            <a:r>
              <a:rPr lang="en-US" sz="1600" i="1" dirty="0" err="1">
                <a:latin typeface="Huawei Sans" panose="020C0503030203020204" pitchFamily="34" charset="0"/>
              </a:rPr>
              <a:t>ip</a:t>
            </a:r>
            <a:r>
              <a:rPr lang="en-US" sz="1600" i="1" dirty="0">
                <a:latin typeface="Huawei Sans" panose="020C0503030203020204" pitchFamily="34" charset="0"/>
              </a:rPr>
              <a:t>-address</a:t>
            </a:r>
            <a:r>
              <a:rPr lang="en-US" sz="1600" b="1" dirty="0">
                <a:latin typeface="Huawei Sans" panose="020C0503030203020204" pitchFamily="34" charset="0"/>
              </a:rPr>
              <a:t> mac-address </a:t>
            </a:r>
            <a:r>
              <a:rPr lang="en-US" sz="1600" i="1" dirty="0" err="1">
                <a:latin typeface="Huawei Sans" panose="020C0503030203020204" pitchFamily="34" charset="0"/>
              </a:rPr>
              <a:t>mac-address</a:t>
            </a:r>
            <a:r>
              <a:rPr lang="en-US" sz="1600" b="1" dirty="0">
                <a:latin typeface="Huawei Sans" panose="020C0503030203020204" pitchFamily="34" charset="0"/>
              </a:rPr>
              <a:t> [ option-template </a:t>
            </a:r>
            <a:r>
              <a:rPr lang="en-US" sz="1600" i="1" dirty="0">
                <a:latin typeface="Huawei Sans" panose="020C0503030203020204" pitchFamily="34" charset="0"/>
              </a:rPr>
              <a:t>template-name</a:t>
            </a:r>
            <a:r>
              <a:rPr lang="en-US" sz="1600" b="1" dirty="0">
                <a:latin typeface="Huawei Sans" panose="020C0503030203020204" pitchFamily="34" charset="0"/>
              </a:rPr>
              <a:t> | description </a:t>
            </a:r>
            <a:r>
              <a:rPr lang="en-US" sz="1600" i="1" dirty="0" err="1">
                <a:latin typeface="Huawei Sans" panose="020C0503030203020204" pitchFamily="34" charset="0"/>
              </a:rPr>
              <a:t>description</a:t>
            </a:r>
            <a:r>
              <a:rPr lang="en-US" sz="1600" b="1" dirty="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bwMode="gray">
          <a:xfrm>
            <a:off x="551384" y="5168521"/>
            <a:ext cx="11089232" cy="338554"/>
          </a:xfrm>
          <a:prstGeom prst="rect">
            <a:avLst/>
          </a:prstGeom>
        </p:spPr>
        <p:txBody>
          <a:bodyPr wrap="square">
            <a:spAutoFit/>
          </a:bodyPr>
          <a:lstStyle/>
          <a:p>
            <a:pPr marL="342900" indent="-342900" fontAlgn="ctr">
              <a:buFont typeface="+mj-lt"/>
              <a:buAutoNum type="arabicPeriod" startAt="6"/>
            </a:pPr>
            <a:r>
              <a:rPr lang="en-US" sz="1600" dirty="0">
                <a:latin typeface="Huawei Sans" panose="020C0503030203020204" pitchFamily="34" charset="0"/>
              </a:rPr>
              <a:t>Configure the DHCP server to allocate a fixed IP address to a specified DHCP client.</a:t>
            </a:r>
          </a:p>
        </p:txBody>
      </p:sp>
    </p:spTree>
    <p:extLst>
      <p:ext uri="{BB962C8B-B14F-4D97-AF65-F5344CB8AC3E}">
        <p14:creationId xmlns:p14="http://schemas.microsoft.com/office/powerpoint/2010/main" val="32241404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DHCP Configuration Commands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1004250" y="1747008"/>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b="1" dirty="0">
                <a:latin typeface="Huawei Sans" panose="020C0503030203020204" pitchFamily="34" charset="0"/>
              </a:rPr>
              <a:t>interface </a:t>
            </a:r>
            <a:r>
              <a:rPr lang="en-US" sz="1600" i="1" dirty="0">
                <a:latin typeface="Huawei Sans" panose="020C0503030203020204" pitchFamily="34" charset="0"/>
              </a:rPr>
              <a:t>interface-type interface-number [</a:t>
            </a:r>
            <a:r>
              <a:rPr lang="en-US" sz="1600" i="1" dirty="0" err="1">
                <a:latin typeface="Huawei Sans" panose="020C0503030203020204" pitchFamily="34" charset="0"/>
              </a:rPr>
              <a:t>subinterface</a:t>
            </a:r>
            <a:r>
              <a:rPr lang="en-US" sz="1600" i="1" dirty="0">
                <a:latin typeface="Huawei Sans" panose="020C0503030203020204" pitchFamily="34" charset="0"/>
              </a:rPr>
              <a:t>-number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bwMode="gray">
          <a:xfrm>
            <a:off x="551384" y="1365312"/>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Configure an interface address pool.</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bwMode="gray">
          <a:xfrm>
            <a:off x="1004250" y="3506488"/>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[Huawei-GigabitEthernet0/0/1]</a:t>
            </a:r>
            <a:r>
              <a:rPr lang="en-US" sz="1600" b="1" dirty="0" err="1">
                <a:latin typeface="Huawei Sans" panose="020C0503030203020204" pitchFamily="34" charset="0"/>
              </a:rPr>
              <a:t>dhcp</a:t>
            </a:r>
            <a:r>
              <a:rPr lang="en-US" sz="1600" b="1" dirty="0">
                <a:latin typeface="Huawei Sans" panose="020C0503030203020204" pitchFamily="34" charset="0"/>
              </a:rPr>
              <a:t> server gateway-list </a:t>
            </a:r>
            <a:r>
              <a:rPr lang="en-US" sz="1600" i="1" dirty="0" err="1">
                <a:latin typeface="Huawei Sans" panose="020C0503030203020204" pitchFamily="34" charset="0"/>
              </a:rPr>
              <a:t>ip</a:t>
            </a:r>
            <a:r>
              <a:rPr lang="en-US" sz="1600" i="1" dirty="0">
                <a:latin typeface="Huawei Sans" panose="020C0503030203020204" pitchFamily="34" charset="0"/>
              </a:rPr>
              <a:t>-address</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551385" y="3139359"/>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Configure a gateway IP address in the interface address pool.</a:t>
            </a:r>
          </a:p>
        </p:txBody>
      </p:sp>
      <p:sp>
        <p:nvSpPr>
          <p:cNvPr id="9" name="矩形 8"/>
          <p:cNvSpPr/>
          <p:nvPr/>
        </p:nvSpPr>
        <p:spPr bwMode="gray">
          <a:xfrm>
            <a:off x="1004250" y="4248091"/>
            <a:ext cx="10608699" cy="584775"/>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[Huawei-GigabitEthernet0/0/1]</a:t>
            </a:r>
            <a:r>
              <a:rPr lang="en-US" sz="1600" b="1" dirty="0" err="1">
                <a:latin typeface="Huawei Sans" panose="020C0503030203020204" pitchFamily="34" charset="0"/>
              </a:rPr>
              <a:t>dhcp</a:t>
            </a:r>
            <a:r>
              <a:rPr lang="en-US" sz="1600" dirty="0">
                <a:latin typeface="Huawei Sans" panose="020C0503030203020204" pitchFamily="34" charset="0"/>
              </a:rPr>
              <a:t> </a:t>
            </a:r>
            <a:r>
              <a:rPr lang="en-US" sz="1600" b="1" dirty="0">
                <a:latin typeface="Huawei Sans" panose="020C0503030203020204" pitchFamily="34" charset="0"/>
              </a:rPr>
              <a:t>server static-bind </a:t>
            </a:r>
            <a:r>
              <a:rPr lang="en-US" sz="1600" b="1" dirty="0" err="1">
                <a:latin typeface="Huawei Sans" panose="020C0503030203020204" pitchFamily="34" charset="0"/>
              </a:rPr>
              <a:t>ip</a:t>
            </a:r>
            <a:r>
              <a:rPr lang="en-US" sz="1600" b="1" dirty="0">
                <a:latin typeface="Huawei Sans" panose="020C0503030203020204" pitchFamily="34" charset="0"/>
              </a:rPr>
              <a:t>-address </a:t>
            </a:r>
            <a:r>
              <a:rPr lang="en-US" sz="1600" i="1" dirty="0" err="1">
                <a:latin typeface="Huawei Sans" panose="020C0503030203020204" pitchFamily="34" charset="0"/>
              </a:rPr>
              <a:t>ip</a:t>
            </a:r>
            <a:r>
              <a:rPr lang="en-US" sz="1600" i="1" dirty="0">
                <a:latin typeface="Huawei Sans" panose="020C0503030203020204" pitchFamily="34" charset="0"/>
              </a:rPr>
              <a:t>-address</a:t>
            </a:r>
            <a:r>
              <a:rPr lang="en-US" sz="1600" dirty="0">
                <a:latin typeface="Huawei Sans" panose="020C0503030203020204" pitchFamily="34" charset="0"/>
              </a:rPr>
              <a:t> mac-address </a:t>
            </a:r>
            <a:r>
              <a:rPr lang="en-US" sz="1600" i="1" dirty="0" err="1">
                <a:latin typeface="Huawei Sans" panose="020C0503030203020204" pitchFamily="34" charset="0"/>
              </a:rPr>
              <a:t>mac-address</a:t>
            </a:r>
            <a:r>
              <a:rPr lang="en-US" sz="1600" dirty="0">
                <a:latin typeface="Huawei Sans" panose="020C0503030203020204" pitchFamily="34" charset="0"/>
              </a:rPr>
              <a:t> [ description </a:t>
            </a:r>
            <a:r>
              <a:rPr lang="en-US" sz="1600" i="1" dirty="0" err="1">
                <a:latin typeface="Huawei Sans" panose="020C0503030203020204" pitchFamily="34" charset="0"/>
              </a:rPr>
              <a:t>description</a:t>
            </a:r>
            <a:r>
              <a:rPr lang="en-US" sz="1600" dirty="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bwMode="gray">
          <a:xfrm>
            <a:off x="551384" y="3867757"/>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Configure the DHCP server to allocate a fixed IP address to a specified DHCP client.</a:t>
            </a:r>
          </a:p>
        </p:txBody>
      </p:sp>
      <p:sp>
        <p:nvSpPr>
          <p:cNvPr id="11" name="矩形 10"/>
          <p:cNvSpPr/>
          <p:nvPr/>
        </p:nvSpPr>
        <p:spPr bwMode="gray">
          <a:xfrm>
            <a:off x="1004250" y="5241401"/>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[Huawei-GigabitEthernet0/0/1]</a:t>
            </a:r>
            <a:r>
              <a:rPr lang="en-US" sz="1600" b="1" dirty="0" err="1">
                <a:latin typeface="Huawei Sans" panose="020C0503030203020204" pitchFamily="34" charset="0"/>
              </a:rPr>
              <a:t>dhcp</a:t>
            </a:r>
            <a:r>
              <a:rPr lang="en-US" sz="1600" b="1" dirty="0">
                <a:latin typeface="Huawei Sans" panose="020C0503030203020204" pitchFamily="34" charset="0"/>
              </a:rPr>
              <a:t> server excluded-</a:t>
            </a:r>
            <a:r>
              <a:rPr lang="en-US" sz="1600" b="1" dirty="0" err="1">
                <a:latin typeface="Huawei Sans" panose="020C0503030203020204" pitchFamily="34" charset="0"/>
              </a:rPr>
              <a:t>ip</a:t>
            </a:r>
            <a:r>
              <a:rPr lang="en-US" sz="1600" b="1" dirty="0">
                <a:latin typeface="Huawei Sans" panose="020C0503030203020204" pitchFamily="34" charset="0"/>
              </a:rPr>
              <a:t>-address </a:t>
            </a:r>
            <a:r>
              <a:rPr lang="en-US" sz="1600" i="1" dirty="0">
                <a:latin typeface="Huawei Sans" panose="020C0503030203020204" pitchFamily="34" charset="0"/>
              </a:rPr>
              <a:t>start-</a:t>
            </a:r>
            <a:r>
              <a:rPr lang="en-US" sz="1600" i="1" dirty="0" err="1">
                <a:latin typeface="Huawei Sans" panose="020C0503030203020204" pitchFamily="34" charset="0"/>
              </a:rPr>
              <a:t>ip</a:t>
            </a:r>
            <a:r>
              <a:rPr lang="en-US" sz="1600" i="1" dirty="0">
                <a:latin typeface="Huawei Sans" panose="020C0503030203020204" pitchFamily="34" charset="0"/>
              </a:rPr>
              <a:t>-address [ end-</a:t>
            </a:r>
            <a:r>
              <a:rPr lang="en-US" sz="1600" i="1" dirty="0" err="1">
                <a:latin typeface="Huawei Sans" panose="020C0503030203020204" pitchFamily="34" charset="0"/>
              </a:rPr>
              <a:t>ip</a:t>
            </a:r>
            <a:r>
              <a:rPr lang="en-US" sz="1600" i="1" dirty="0">
                <a:latin typeface="Huawei Sans" panose="020C0503030203020204" pitchFamily="34" charset="0"/>
              </a:rPr>
              <a:t>-address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bwMode="gray">
          <a:xfrm>
            <a:off x="551384" y="4836524"/>
            <a:ext cx="11089232" cy="338554"/>
          </a:xfrm>
          <a:prstGeom prst="rect">
            <a:avLst/>
          </a:prstGeom>
        </p:spPr>
        <p:txBody>
          <a:bodyPr wrap="square">
            <a:spAutoFit/>
          </a:bodyPr>
          <a:lstStyle/>
          <a:p>
            <a:pPr marL="342900" indent="-342900" fontAlgn="ctr">
              <a:buFont typeface="+mj-lt"/>
              <a:buAutoNum type="arabicPeriod" startAt="4"/>
            </a:pPr>
            <a:r>
              <a:rPr lang="en-US" sz="1600" dirty="0">
                <a:latin typeface="Huawei Sans" panose="020C0503030203020204" pitchFamily="34" charset="0"/>
              </a:rPr>
              <a:t>Configure the IP addresses that are not automatically allocated in the address pool.</a:t>
            </a:r>
          </a:p>
        </p:txBody>
      </p:sp>
      <p:sp>
        <p:nvSpPr>
          <p:cNvPr id="13" name="矩形 12"/>
          <p:cNvSpPr/>
          <p:nvPr/>
        </p:nvSpPr>
        <p:spPr bwMode="gray">
          <a:xfrm>
            <a:off x="1004250" y="6008942"/>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[Huawei-GigabitEthernet0/0/1]</a:t>
            </a:r>
            <a:r>
              <a:rPr lang="en-US" sz="1600" b="1" dirty="0" err="1">
                <a:latin typeface="Huawei Sans" panose="020C0503030203020204" pitchFamily="34" charset="0"/>
              </a:rPr>
              <a:t>dhcp</a:t>
            </a:r>
            <a:r>
              <a:rPr lang="en-US" sz="1600" b="1" dirty="0">
                <a:latin typeface="Huawei Sans" panose="020C0503030203020204" pitchFamily="34" charset="0"/>
              </a:rPr>
              <a:t> server lease </a:t>
            </a:r>
            <a:r>
              <a:rPr lang="en-US" sz="1600" dirty="0">
                <a:latin typeface="Huawei Sans" panose="020C0503030203020204" pitchFamily="34" charset="0"/>
              </a:rPr>
              <a:t>{ </a:t>
            </a:r>
            <a:r>
              <a:rPr lang="en-US" sz="1600" b="1" dirty="0">
                <a:latin typeface="Huawei Sans" panose="020C0503030203020204" pitchFamily="34" charset="0"/>
              </a:rPr>
              <a:t>day</a:t>
            </a:r>
            <a:r>
              <a:rPr lang="en-US" sz="1600" dirty="0">
                <a:latin typeface="Huawei Sans" panose="020C0503030203020204" pitchFamily="34" charset="0"/>
              </a:rPr>
              <a:t> </a:t>
            </a:r>
            <a:r>
              <a:rPr lang="en-US" sz="1600" i="1" dirty="0" err="1">
                <a:latin typeface="Huawei Sans" panose="020C0503030203020204" pitchFamily="34" charset="0"/>
              </a:rPr>
              <a:t>day</a:t>
            </a:r>
            <a:r>
              <a:rPr lang="en-US" sz="1600" dirty="0">
                <a:latin typeface="Huawei Sans" panose="020C0503030203020204" pitchFamily="34" charset="0"/>
              </a:rPr>
              <a:t> [ </a:t>
            </a:r>
            <a:r>
              <a:rPr lang="en-US" sz="1600" b="1" dirty="0">
                <a:latin typeface="Huawei Sans" panose="020C0503030203020204" pitchFamily="34" charset="0"/>
              </a:rPr>
              <a:t>hour</a:t>
            </a:r>
            <a:r>
              <a:rPr lang="en-US" sz="1600" dirty="0">
                <a:latin typeface="Huawei Sans" panose="020C0503030203020204" pitchFamily="34" charset="0"/>
              </a:rPr>
              <a:t> </a:t>
            </a:r>
            <a:r>
              <a:rPr lang="en-US" sz="1600" i="1" dirty="0" err="1">
                <a:latin typeface="Huawei Sans" panose="020C0503030203020204" pitchFamily="34" charset="0"/>
              </a:rPr>
              <a:t>hour</a:t>
            </a:r>
            <a:r>
              <a:rPr lang="en-US" sz="1600" dirty="0">
                <a:latin typeface="Huawei Sans" panose="020C0503030203020204" pitchFamily="34" charset="0"/>
              </a:rPr>
              <a:t> [ </a:t>
            </a:r>
            <a:r>
              <a:rPr lang="en-US" sz="1600" b="1" dirty="0">
                <a:latin typeface="Huawei Sans" panose="020C0503030203020204" pitchFamily="34" charset="0"/>
              </a:rPr>
              <a:t>minute</a:t>
            </a:r>
            <a:r>
              <a:rPr lang="en-US" sz="1600" dirty="0">
                <a:latin typeface="Huawei Sans" panose="020C0503030203020204" pitchFamily="34" charset="0"/>
              </a:rPr>
              <a:t> </a:t>
            </a:r>
            <a:r>
              <a:rPr lang="en-US" sz="1600" i="1" dirty="0" err="1">
                <a:latin typeface="Huawei Sans" panose="020C0503030203020204" pitchFamily="34" charset="0"/>
              </a:rPr>
              <a:t>minute</a:t>
            </a:r>
            <a:r>
              <a:rPr lang="en-US" sz="1600" dirty="0">
                <a:latin typeface="Huawei Sans" panose="020C0503030203020204" pitchFamily="34" charset="0"/>
              </a:rPr>
              <a:t> ] ] | </a:t>
            </a:r>
            <a:r>
              <a:rPr lang="en-US" sz="1600" b="1" dirty="0">
                <a:latin typeface="Huawei Sans" panose="020C0503030203020204" pitchFamily="34" charset="0"/>
              </a:rPr>
              <a:t>unlimited</a:t>
            </a:r>
            <a:r>
              <a:rPr lang="en-US" sz="1600" dirty="0">
                <a:latin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bwMode="gray">
          <a:xfrm>
            <a:off x="551385" y="5674502"/>
            <a:ext cx="11089232" cy="338554"/>
          </a:xfrm>
          <a:prstGeom prst="rect">
            <a:avLst/>
          </a:prstGeom>
        </p:spPr>
        <p:txBody>
          <a:bodyPr wrap="square">
            <a:spAutoFit/>
          </a:bodyPr>
          <a:lstStyle/>
          <a:p>
            <a:pPr marL="342900" indent="-342900" fontAlgn="ctr">
              <a:buFont typeface="+mj-lt"/>
              <a:buAutoNum type="arabicPeriod" startAt="5"/>
            </a:pPr>
            <a:r>
              <a:rPr lang="en-US" sz="1600" dirty="0">
                <a:latin typeface="Huawei Sans" panose="020C0503030203020204" pitchFamily="34" charset="0"/>
              </a:rPr>
              <a:t>Set the lease for IP addresses in the address pool.</a:t>
            </a:r>
          </a:p>
        </p:txBody>
      </p:sp>
      <p:sp>
        <p:nvSpPr>
          <p:cNvPr id="17" name="矩形 16"/>
          <p:cNvSpPr/>
          <p:nvPr/>
        </p:nvSpPr>
        <p:spPr bwMode="gray">
          <a:xfrm>
            <a:off x="1004250" y="2135095"/>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[Huawei-GigabitEthernet0/0/1]</a:t>
            </a:r>
            <a:r>
              <a:rPr lang="en-US" sz="1600" b="1" dirty="0" err="1">
                <a:latin typeface="Huawei Sans" panose="020C0503030203020204" pitchFamily="34" charset="0"/>
              </a:rPr>
              <a:t>ip</a:t>
            </a:r>
            <a:r>
              <a:rPr lang="en-US" sz="1600" b="1" dirty="0">
                <a:latin typeface="Huawei Sans" panose="020C0503030203020204" pitchFamily="34" charset="0"/>
              </a:rPr>
              <a:t> address </a:t>
            </a:r>
            <a:r>
              <a:rPr lang="en-US" sz="1600" i="1" dirty="0" err="1">
                <a:latin typeface="Huawei Sans" panose="020C0503030203020204" pitchFamily="34" charset="0"/>
              </a:rPr>
              <a:t>ip</a:t>
            </a:r>
            <a:r>
              <a:rPr lang="en-US" sz="1600" i="1" dirty="0">
                <a:latin typeface="Huawei Sans" panose="020C0503030203020204" pitchFamily="34" charset="0"/>
              </a:rPr>
              <a:t>-address { mask | mask-length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bwMode="gray">
          <a:xfrm>
            <a:off x="1004250" y="2437172"/>
            <a:ext cx="10608699" cy="707886"/>
          </a:xfrm>
          <a:prstGeom prst="rect">
            <a:avLst/>
          </a:prstGeom>
        </p:spPr>
        <p:txBody>
          <a:bodyPr wrap="square">
            <a:spAutoFit/>
          </a:bodyPr>
          <a:lstStyle/>
          <a:p>
            <a:pPr fontAlgn="ctr">
              <a:lnSpc>
                <a:spcPts val="2400"/>
              </a:lnSpc>
            </a:pPr>
            <a:r>
              <a:rPr lang="en-US" sz="1600" dirty="0">
                <a:latin typeface="Huawei Sans" panose="020C0503030203020204" pitchFamily="34" charset="0"/>
              </a:rPr>
              <a:t>The IP address segment of the interface is the interface address pool. The interface address mask cannot be set to 31; otherwise, the interface address pool may fail to be configured.</a:t>
            </a:r>
          </a:p>
        </p:txBody>
      </p:sp>
    </p:spTree>
    <p:extLst>
      <p:ext uri="{BB962C8B-B14F-4D97-AF65-F5344CB8AC3E}">
        <p14:creationId xmlns:p14="http://schemas.microsoft.com/office/powerpoint/2010/main" val="3207509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bwMode="gray">
          <a:xfrm>
            <a:off x="1031295" y="4957156"/>
            <a:ext cx="10514160" cy="831600"/>
          </a:xfrm>
        </p:spPr>
        <p:txBody>
          <a:bodyPr/>
          <a:lstStyle/>
          <a:p>
            <a:r>
              <a:rPr lang="en-US" sz="4000" dirty="0">
                <a:latin typeface="Huawei Sans" panose="020C0503030203020204" pitchFamily="34" charset="0"/>
              </a:rPr>
              <a:t>DHCP Implementation and Configuration</a:t>
            </a:r>
          </a:p>
        </p:txBody>
      </p:sp>
      <p:sp>
        <p:nvSpPr>
          <p:cNvPr id="2" name="Text Placeholder 1">
            <a:extLst>
              <a:ext uri="{FF2B5EF4-FFF2-40B4-BE49-F238E27FC236}">
                <a16:creationId xmlns:a16="http://schemas.microsoft.com/office/drawing/2014/main" id="{49470B98-DEBC-4C61-B058-02B0EAA14EAF}"/>
              </a:ext>
            </a:extLst>
          </p:cNvPr>
          <p:cNvSpPr>
            <a:spLocks noGrp="1"/>
          </p:cNvSpPr>
          <p:nvPr>
            <p:ph type="body" sz="quarter" idx="10"/>
          </p:nvPr>
        </p:nvSpPr>
        <p:spPr bwMode="gray"/>
        <p:txBody>
          <a:bodyPr/>
          <a:lstStyle/>
          <a:p>
            <a:endParaRPr lang="en-US"/>
          </a:p>
        </p:txBody>
      </p:sp>
    </p:spTree>
    <p:extLst>
      <p:ext uri="{BB962C8B-B14F-4D97-AF65-F5344CB8AC3E}">
        <p14:creationId xmlns:p14="http://schemas.microsoft.com/office/powerpoint/2010/main" val="14958364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占位符 24"/>
          <p:cNvSpPr>
            <a:spLocks noGrp="1"/>
          </p:cNvSpPr>
          <p:nvPr>
            <p:ph type="body" sz="quarter" idx="10"/>
          </p:nvPr>
        </p:nvSpPr>
        <p:spPr bwMode="gray">
          <a:xfrm>
            <a:off x="451877" y="4827240"/>
            <a:ext cx="11306175" cy="1409246"/>
          </a:xfrm>
        </p:spPr>
        <p:txBody>
          <a:bodyPr/>
          <a:lstStyle/>
          <a:p>
            <a:pPr marL="0" indent="0" algn="l" fontAlgn="ctr">
              <a:buNone/>
            </a:pPr>
            <a:r>
              <a:rPr lang="en-US" sz="1600" dirty="0">
                <a:latin typeface="Huawei Sans" panose="020C0503030203020204" pitchFamily="34" charset="0"/>
              </a:rPr>
              <a:t>Requirements:</a:t>
            </a:r>
          </a:p>
          <a:p>
            <a:pPr marL="302400" lvl="1" indent="-302400" fontAlgn="ctr"/>
            <a:r>
              <a:rPr lang="en-US" sz="1400" dirty="0">
                <a:latin typeface="Huawei Sans" panose="020C0503030203020204" pitchFamily="34" charset="0"/>
              </a:rPr>
              <a:t>Assign an IP address to PC1 based on the global address pool.</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302400" lvl="1" indent="-302400" fontAlgn="ctr"/>
            <a:r>
              <a:rPr lang="en-US" sz="1400" dirty="0">
                <a:solidFill>
                  <a:schemeClr val="bg1">
                    <a:lumMod val="50000"/>
                  </a:schemeClr>
                </a:solidFill>
                <a:latin typeface="Huawei Sans" panose="020C0503030203020204" pitchFamily="34" charset="0"/>
              </a:rPr>
              <a:t>Assign IP addresses to PC2 and PC3 based on the interface address pool, and assign fixed IP addresses to PC3.</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DHCP Configuration Example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6363614" y="2381120"/>
            <a:ext cx="5144907" cy="2308324"/>
          </a:xfrm>
          <a:prstGeom prst="rect">
            <a:avLst/>
          </a:prstGeom>
          <a:solidFill>
            <a:srgbClr val="F4FBFE"/>
          </a:solidFill>
          <a:ln>
            <a:solidFill>
              <a:srgbClr val="99DFF9"/>
            </a:solidFill>
          </a:ln>
        </p:spPr>
        <p:txBody>
          <a:bodyPr wrap="square" rtlCol="0">
            <a:spAutoFit/>
          </a:bodyPr>
          <a:lstStyle/>
          <a:p>
            <a:pPr fontAlgn="ctr">
              <a:lnSpc>
                <a:spcPct val="150000"/>
              </a:lnSpc>
            </a:pPr>
            <a:r>
              <a:rPr lang="en-US" sz="1200" dirty="0">
                <a:solidFill>
                  <a:prstClr val="black"/>
                </a:solidFill>
                <a:latin typeface="Huawei Sans" panose="020C0503030203020204" pitchFamily="34" charset="0"/>
              </a:rPr>
              <a:t>[R1]</a:t>
            </a:r>
            <a:r>
              <a:rPr lang="en-US" sz="1200" dirty="0" err="1">
                <a:solidFill>
                  <a:prstClr val="black"/>
                </a:solidFill>
                <a:latin typeface="Huawei Sans" panose="020C0503030203020204" pitchFamily="34" charset="0"/>
              </a:rPr>
              <a:t>dhcp</a:t>
            </a:r>
            <a:r>
              <a:rPr lang="en-US" sz="1200" dirty="0">
                <a:solidFill>
                  <a:prstClr val="black"/>
                </a:solidFill>
                <a:latin typeface="Huawei Sans" panose="020C0503030203020204" pitchFamily="34" charset="0"/>
              </a:rPr>
              <a:t> enable </a:t>
            </a:r>
          </a:p>
          <a:p>
            <a:pPr fontAlgn="ctr">
              <a:lnSpc>
                <a:spcPct val="150000"/>
              </a:lnSpc>
            </a:pPr>
            <a:r>
              <a:rPr lang="en-US" sz="1200" dirty="0">
                <a:solidFill>
                  <a:prstClr val="black"/>
                </a:solidFill>
                <a:latin typeface="Huawei Sans" panose="020C0503030203020204" pitchFamily="34" charset="0"/>
              </a:rPr>
              <a:t>[R1]</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 pool HW	</a:t>
            </a:r>
          </a:p>
          <a:p>
            <a:pPr fontAlgn="ctr">
              <a:lnSpc>
                <a:spcPct val="150000"/>
              </a:lnSpc>
            </a:pPr>
            <a:r>
              <a:rPr lang="en-US" sz="1200" dirty="0">
                <a:solidFill>
                  <a:prstClr val="black"/>
                </a:solidFill>
                <a:latin typeface="Huawei Sans" panose="020C0503030203020204" pitchFamily="34" charset="0"/>
              </a:rPr>
              <a:t>[R1-ip-pool-HW]gateway-list 192.168.1.1</a:t>
            </a:r>
          </a:p>
          <a:p>
            <a:pPr fontAlgn="ctr">
              <a:lnSpc>
                <a:spcPct val="150000"/>
              </a:lnSpc>
            </a:pPr>
            <a:r>
              <a:rPr lang="en-US" sz="1200" dirty="0">
                <a:solidFill>
                  <a:prstClr val="black"/>
                </a:solidFill>
                <a:latin typeface="Huawei Sans" panose="020C0503030203020204" pitchFamily="34" charset="0"/>
              </a:rPr>
              <a:t>[R1-ip-pool-HW]network 192.168.1.0 mask 24	</a:t>
            </a:r>
          </a:p>
          <a:p>
            <a:pPr fontAlgn="ctr">
              <a:lnSpc>
                <a:spcPct val="150000"/>
              </a:lnSpc>
            </a:pPr>
            <a:r>
              <a:rPr lang="en-US" sz="1200" dirty="0">
                <a:solidFill>
                  <a:prstClr val="black"/>
                </a:solidFill>
                <a:latin typeface="Huawei Sans" panose="020C0503030203020204" pitchFamily="34" charset="0"/>
              </a:rPr>
              <a:t>[R1-ip-pool-HW]excluded-</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-address 192.168.1.200 192.168.1.254 </a:t>
            </a:r>
          </a:p>
          <a:p>
            <a:pPr fontAlgn="ctr">
              <a:lnSpc>
                <a:spcPct val="150000"/>
              </a:lnSpc>
            </a:pPr>
            <a:r>
              <a:rPr lang="en-US" sz="1200" dirty="0">
                <a:solidFill>
                  <a:prstClr val="black"/>
                </a:solidFill>
                <a:latin typeface="Huawei Sans" panose="020C0503030203020204" pitchFamily="34" charset="0"/>
              </a:rPr>
              <a:t>[R1]interface </a:t>
            </a:r>
            <a:r>
              <a:rPr lang="en-US" sz="1200" dirty="0" err="1">
                <a:solidFill>
                  <a:prstClr val="black"/>
                </a:solidFill>
                <a:latin typeface="Huawei Sans" panose="020C0503030203020204" pitchFamily="34" charset="0"/>
              </a:rPr>
              <a:t>GigabitEthernet</a:t>
            </a:r>
            <a:r>
              <a:rPr lang="en-US" sz="1200" dirty="0">
                <a:solidFill>
                  <a:prstClr val="black"/>
                </a:solidFill>
                <a:latin typeface="Huawei Sans" panose="020C0503030203020204" pitchFamily="34" charset="0"/>
              </a:rPr>
              <a:t> 0/0/0</a:t>
            </a:r>
          </a:p>
          <a:p>
            <a:pPr fontAlgn="ctr">
              <a:lnSpc>
                <a:spcPct val="150000"/>
              </a:lnSpc>
            </a:pPr>
            <a:r>
              <a:rPr lang="en-US" sz="1200" b="1" dirty="0">
                <a:solidFill>
                  <a:srgbClr val="EC7061"/>
                </a:solidFill>
                <a:latin typeface="Huawei Sans" panose="020C0503030203020204" pitchFamily="34" charset="0"/>
              </a:rPr>
              <a:t>[R1-GigabitEthernet0/0/0]</a:t>
            </a:r>
            <a:r>
              <a:rPr lang="en-US" sz="1200" b="1" dirty="0" err="1">
                <a:solidFill>
                  <a:srgbClr val="EC7061"/>
                </a:solidFill>
                <a:latin typeface="Huawei Sans" panose="020C0503030203020204" pitchFamily="34" charset="0"/>
              </a:rPr>
              <a:t>dhcp</a:t>
            </a:r>
            <a:r>
              <a:rPr lang="en-US" sz="1200" b="1" dirty="0">
                <a:solidFill>
                  <a:srgbClr val="EC7061"/>
                </a:solidFill>
                <a:latin typeface="Huawei Sans" panose="020C0503030203020204" pitchFamily="34" charset="0"/>
              </a:rPr>
              <a:t> select global # Select a global address pool.</a:t>
            </a:r>
            <a:endParaRPr lang="en-US" altLang="zh-CN" sz="1200" b="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69" name="组合 68"/>
          <p:cNvGrpSpPr/>
          <p:nvPr/>
        </p:nvGrpSpPr>
        <p:grpSpPr bwMode="gray">
          <a:xfrm>
            <a:off x="949765" y="1336091"/>
            <a:ext cx="3947589" cy="3133896"/>
            <a:chOff x="1121454" y="1412593"/>
            <a:chExt cx="3947589" cy="3133896"/>
          </a:xfrm>
        </p:grpSpPr>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15316" y="3113967"/>
              <a:ext cx="540000" cy="442800"/>
            </a:xfrm>
            <a:prstGeom prst="rect">
              <a:avLst/>
            </a:prstGeom>
          </p:spPr>
        </p:pic>
        <p:pic>
          <p:nvPicPr>
            <p:cNvPr id="6" name="图片 5" descr="PC.png"/>
            <p:cNvPicPr>
              <a:picLocks noChangeAspect="1"/>
            </p:cNvPicPr>
            <p:nvPr/>
          </p:nvPicPr>
          <p:blipFill>
            <a:blip r:embed="rId4" cstate="print"/>
            <a:stretch>
              <a:fillRect/>
            </a:stretch>
          </p:blipFill>
          <p:spPr bwMode="gray">
            <a:xfrm>
              <a:off x="2314855" y="3862995"/>
              <a:ext cx="539063" cy="41400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990327" y="1412593"/>
              <a:ext cx="810701" cy="408398"/>
            </a:xfrm>
            <a:prstGeom prst="rect">
              <a:avLst/>
            </a:prstGeom>
          </p:spPr>
        </p:pic>
        <p:cxnSp>
          <p:nvCxnSpPr>
            <p:cNvPr id="8" name="直接连接符 7"/>
            <p:cNvCxnSpPr>
              <a:stCxn id="6" idx="0"/>
              <a:endCxn id="5" idx="2"/>
            </p:cNvCxnSpPr>
            <p:nvPr/>
          </p:nvCxnSpPr>
          <p:spPr bwMode="gray">
            <a:xfrm flipV="1">
              <a:off x="2584387" y="3556767"/>
              <a:ext cx="929" cy="30622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 name="直接连接符 8"/>
            <p:cNvCxnSpPr>
              <a:stCxn id="32" idx="0"/>
              <a:endCxn id="18" idx="2"/>
            </p:cNvCxnSpPr>
            <p:nvPr/>
          </p:nvCxnSpPr>
          <p:spPr bwMode="gray">
            <a:xfrm flipV="1">
              <a:off x="3655869" y="3551086"/>
              <a:ext cx="539744" cy="30054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 name="直接连接符 9"/>
            <p:cNvCxnSpPr>
              <a:stCxn id="5" idx="0"/>
            </p:cNvCxnSpPr>
            <p:nvPr/>
          </p:nvCxnSpPr>
          <p:spPr bwMode="gray">
            <a:xfrm flipV="1">
              <a:off x="2585316" y="2298094"/>
              <a:ext cx="810362" cy="8158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 name="直接连接符 10"/>
            <p:cNvCxnSpPr>
              <a:stCxn id="4" idx="0"/>
              <a:endCxn id="7" idx="2"/>
            </p:cNvCxnSpPr>
            <p:nvPr/>
          </p:nvCxnSpPr>
          <p:spPr bwMode="gray">
            <a:xfrm flipH="1" flipV="1">
              <a:off x="3395678" y="1820991"/>
              <a:ext cx="344" cy="25538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 name="文本框 11"/>
            <p:cNvSpPr txBox="1"/>
            <p:nvPr/>
          </p:nvSpPr>
          <p:spPr bwMode="gray">
            <a:xfrm>
              <a:off x="3606663" y="1764788"/>
              <a:ext cx="1050956"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fontAlgn="ctr">
                <a:lnSpc>
                  <a:spcPct val="125000"/>
                </a:lnSpc>
                <a:defRPr sz="1200">
                  <a:solidFill>
                    <a:srgbClr val="C00000"/>
                  </a:solidFill>
                  <a:latin typeface="Arial"/>
                  <a:ea typeface="+mn-ea"/>
                </a:defRPr>
              </a:lvl1pPr>
            </a:lstStyle>
            <a:p>
              <a:pPr>
                <a:lnSpc>
                  <a:spcPct val="150000"/>
                </a:lnSpc>
              </a:pPr>
              <a:r>
                <a:rPr lang="en-US" dirty="0">
                  <a:solidFill>
                    <a:srgbClr val="EC7061"/>
                  </a:solidFill>
                  <a:latin typeface="Huawei Sans" panose="020C0503030203020204" pitchFamily="34" charset="0"/>
                </a:rPr>
                <a:t>DHCP server</a:t>
              </a: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1828807" y="3036171"/>
              <a:ext cx="568452"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SW1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2324542" y="4134664"/>
              <a:ext cx="501125"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PC1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3599681" y="1983658"/>
              <a:ext cx="398533"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3410101" y="4121904"/>
              <a:ext cx="501125"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PC2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5613" y="3108286"/>
              <a:ext cx="540000" cy="442800"/>
            </a:xfrm>
            <a:prstGeom prst="rect">
              <a:avLst/>
            </a:prstGeom>
          </p:spPr>
        </p:pic>
        <p:cxnSp>
          <p:nvCxnSpPr>
            <p:cNvPr id="19" name="直接连接符 18"/>
            <p:cNvCxnSpPr>
              <a:stCxn id="18" idx="0"/>
            </p:cNvCxnSpPr>
            <p:nvPr/>
          </p:nvCxnSpPr>
          <p:spPr bwMode="gray">
            <a:xfrm flipH="1" flipV="1">
              <a:off x="3396023" y="2298094"/>
              <a:ext cx="799590" cy="810192"/>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0" name="图片 19" descr="PC.png"/>
            <p:cNvPicPr>
              <a:picLocks noChangeAspect="1"/>
            </p:cNvPicPr>
            <p:nvPr/>
          </p:nvPicPr>
          <p:blipFill>
            <a:blip r:embed="rId4" cstate="print"/>
            <a:stretch>
              <a:fillRect/>
            </a:stretch>
          </p:blipFill>
          <p:spPr bwMode="gray">
            <a:xfrm>
              <a:off x="4505630" y="3864163"/>
              <a:ext cx="539063" cy="414000"/>
            </a:xfrm>
            <a:prstGeom prst="rect">
              <a:avLst/>
            </a:prstGeom>
          </p:spPr>
        </p:pic>
        <p:sp>
          <p:nvSpPr>
            <p:cNvPr id="21" name="文本框 20"/>
            <p:cNvSpPr txBox="1"/>
            <p:nvPr/>
          </p:nvSpPr>
          <p:spPr bwMode="gray">
            <a:xfrm>
              <a:off x="2467907" y="2238993"/>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3606663" y="2229795"/>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4500591" y="3069893"/>
              <a:ext cx="568452"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SW2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1121454" y="3851632"/>
              <a:ext cx="1050956"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solidFill>
                    <a:srgbClr val="EC7061"/>
                  </a:solidFill>
                  <a:latin typeface="Huawei Sans" panose="020C0503030203020204" pitchFamily="34" charset="0"/>
                </a:rPr>
                <a:t>DHCP client</a:t>
              </a:r>
            </a:p>
          </p:txBody>
        </p:sp>
        <p:pic>
          <p:nvPicPr>
            <p:cNvPr id="4" name="图片 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126022" y="2076378"/>
              <a:ext cx="540000" cy="442800"/>
            </a:xfrm>
            <a:prstGeom prst="rect">
              <a:avLst/>
            </a:prstGeom>
          </p:spPr>
        </p:pic>
        <p:pic>
          <p:nvPicPr>
            <p:cNvPr id="32" name="图片 31" descr="PC.png"/>
            <p:cNvPicPr>
              <a:picLocks noChangeAspect="1"/>
            </p:cNvPicPr>
            <p:nvPr/>
          </p:nvPicPr>
          <p:blipFill>
            <a:blip r:embed="rId4" cstate="print"/>
            <a:stretch>
              <a:fillRect/>
            </a:stretch>
          </p:blipFill>
          <p:spPr bwMode="gray">
            <a:xfrm>
              <a:off x="3386337" y="3851632"/>
              <a:ext cx="539063" cy="414000"/>
            </a:xfrm>
            <a:prstGeom prst="rect">
              <a:avLst/>
            </a:prstGeom>
          </p:spPr>
        </p:pic>
        <p:cxnSp>
          <p:nvCxnSpPr>
            <p:cNvPr id="36" name="直接连接符 35"/>
            <p:cNvCxnSpPr>
              <a:stCxn id="20" idx="0"/>
              <a:endCxn id="18" idx="2"/>
            </p:cNvCxnSpPr>
            <p:nvPr/>
          </p:nvCxnSpPr>
          <p:spPr bwMode="gray">
            <a:xfrm flipH="1" flipV="1">
              <a:off x="4195613" y="3551086"/>
              <a:ext cx="579549" cy="31307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9" name="文本框 38"/>
            <p:cNvSpPr txBox="1"/>
            <p:nvPr/>
          </p:nvSpPr>
          <p:spPr bwMode="gray">
            <a:xfrm>
              <a:off x="4481683" y="4123439"/>
              <a:ext cx="501125"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PC3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3" name="矩形 42"/>
          <p:cNvSpPr/>
          <p:nvPr/>
        </p:nvSpPr>
        <p:spPr bwMode="gray">
          <a:xfrm>
            <a:off x="3908276" y="4351669"/>
            <a:ext cx="2291012" cy="461665"/>
          </a:xfrm>
          <a:prstGeom prst="rect">
            <a:avLst/>
          </a:prstGeom>
        </p:spPr>
        <p:txBody>
          <a:bodyPr wrap="none">
            <a:spAutoFit/>
          </a:bodyPr>
          <a:lstStyle/>
          <a:p>
            <a:pPr fontAlgn="ctr"/>
            <a:r>
              <a:rPr lang="en-US" sz="1200" dirty="0">
                <a:solidFill>
                  <a:prstClr val="black"/>
                </a:solidFill>
                <a:latin typeface="Huawei Sans" panose="020C0503030203020204" pitchFamily="34" charset="0"/>
              </a:rPr>
              <a:t>IP address: 192.168.2.2/24</a:t>
            </a:r>
          </a:p>
          <a:p>
            <a:pPr fontAlgn="ctr"/>
            <a:r>
              <a:rPr lang="en-US" sz="1200" dirty="0">
                <a:solidFill>
                  <a:prstClr val="black"/>
                </a:solidFill>
                <a:latin typeface="Huawei Sans" panose="020C0503030203020204" pitchFamily="34" charset="0"/>
              </a:rPr>
              <a:t>MAC address: 00e0-fc00-00aa</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2753839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占位符 24"/>
          <p:cNvSpPr>
            <a:spLocks noGrp="1"/>
          </p:cNvSpPr>
          <p:nvPr>
            <p:ph type="body" sz="quarter" idx="10"/>
          </p:nvPr>
        </p:nvSpPr>
        <p:spPr bwMode="gray">
          <a:xfrm>
            <a:off x="451877" y="4801026"/>
            <a:ext cx="11306175" cy="1315383"/>
          </a:xfrm>
        </p:spPr>
        <p:txBody>
          <a:bodyPr/>
          <a:lstStyle/>
          <a:p>
            <a:pPr marL="0" indent="0" fontAlgn="ctr">
              <a:buNone/>
            </a:pPr>
            <a:r>
              <a:rPr lang="en-US" sz="1600" dirty="0">
                <a:latin typeface="Huawei Sans" panose="020C0503030203020204" pitchFamily="34" charset="0"/>
              </a:rPr>
              <a:t>Requirements:</a:t>
            </a:r>
          </a:p>
          <a:p>
            <a:pPr marL="302400" lvl="1" indent="-302400" fontAlgn="ctr"/>
            <a:r>
              <a:rPr lang="en-US" sz="1400" dirty="0">
                <a:solidFill>
                  <a:schemeClr val="bg1">
                    <a:lumMod val="50000"/>
                  </a:schemeClr>
                </a:solidFill>
                <a:latin typeface="Huawei Sans" panose="020C0503030203020204" pitchFamily="34" charset="0"/>
              </a:rPr>
              <a:t>Assign an IP address to PC1 based on the global address pool.</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302400" lvl="1" indent="-302400" fontAlgn="ctr"/>
            <a:r>
              <a:rPr lang="en-US" sz="1400" dirty="0">
                <a:latin typeface="Huawei Sans" panose="020C0503030203020204" pitchFamily="34" charset="0"/>
              </a:rPr>
              <a:t>Assign IP addresses to PC2 and PC3 based on the interface address pool, and assign fixed IP addresses to PC3.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DHCP Configuration Example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5786122" y="2104123"/>
            <a:ext cx="5771734" cy="2031325"/>
          </a:xfrm>
          <a:prstGeom prst="rect">
            <a:avLst/>
          </a:prstGeom>
          <a:solidFill>
            <a:srgbClr val="F4FBFE"/>
          </a:solidFill>
          <a:ln>
            <a:solidFill>
              <a:srgbClr val="99DFF9"/>
            </a:solidFill>
          </a:ln>
        </p:spPr>
        <p:txBody>
          <a:bodyPr wrap="square" rtlCol="0">
            <a:spAutoFit/>
          </a:bodyPr>
          <a:lstStyle/>
          <a:p>
            <a:pPr fontAlgn="ctr">
              <a:lnSpc>
                <a:spcPct val="150000"/>
              </a:lnSpc>
            </a:pPr>
            <a:r>
              <a:rPr lang="en-US" sz="1200" dirty="0">
                <a:solidFill>
                  <a:prstClr val="black"/>
                </a:solidFill>
                <a:latin typeface="Huawei Sans" panose="020C0503030203020204" pitchFamily="34" charset="0"/>
              </a:rPr>
              <a:t>[R1]interface  </a:t>
            </a:r>
            <a:r>
              <a:rPr lang="en-US" sz="1200" dirty="0" err="1">
                <a:solidFill>
                  <a:prstClr val="black"/>
                </a:solidFill>
                <a:latin typeface="Huawei Sans" panose="020C0503030203020204" pitchFamily="34" charset="0"/>
              </a:rPr>
              <a:t>GigabitEthernet</a:t>
            </a:r>
            <a:r>
              <a:rPr lang="en-US" sz="1200" dirty="0">
                <a:solidFill>
                  <a:prstClr val="black"/>
                </a:solidFill>
                <a:latin typeface="Huawei Sans" panose="020C0503030203020204" pitchFamily="34" charset="0"/>
              </a:rPr>
              <a:t> 0/0/1</a:t>
            </a:r>
          </a:p>
          <a:p>
            <a:pPr fontAlgn="ctr">
              <a:lnSpc>
                <a:spcPct val="150000"/>
              </a:lnSpc>
            </a:pPr>
            <a:r>
              <a:rPr lang="en-US" sz="1200" dirty="0">
                <a:solidFill>
                  <a:prstClr val="black"/>
                </a:solidFill>
                <a:latin typeface="Huawei Sans" panose="020C0503030203020204" pitchFamily="34" charset="0"/>
              </a:rPr>
              <a:t>[R1-GigabitEthernet0/0/1]</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 address 192.168.2.1 24</a:t>
            </a:r>
          </a:p>
          <a:p>
            <a:pPr fontAlgn="ctr">
              <a:lnSpc>
                <a:spcPct val="150000"/>
              </a:lnSpc>
            </a:pPr>
            <a:r>
              <a:rPr lang="en-US" sz="1200" b="1" dirty="0">
                <a:solidFill>
                  <a:srgbClr val="EC7061"/>
                </a:solidFill>
                <a:latin typeface="Huawei Sans" panose="020C0503030203020204" pitchFamily="34" charset="0"/>
              </a:rPr>
              <a:t>[R1-GigabitEthernet0/0/1]</a:t>
            </a:r>
            <a:r>
              <a:rPr lang="en-US" sz="1200" b="1" dirty="0" err="1">
                <a:solidFill>
                  <a:srgbClr val="EC7061"/>
                </a:solidFill>
                <a:latin typeface="Huawei Sans" panose="020C0503030203020204" pitchFamily="34" charset="0"/>
              </a:rPr>
              <a:t>dhcp</a:t>
            </a:r>
            <a:r>
              <a:rPr lang="en-US" sz="1200" b="1" dirty="0">
                <a:solidFill>
                  <a:srgbClr val="EC7061"/>
                </a:solidFill>
                <a:latin typeface="Huawei Sans" panose="020C0503030203020204" pitchFamily="34" charset="0"/>
              </a:rPr>
              <a:t> select interface  	</a:t>
            </a:r>
            <a:r>
              <a:rPr lang="en-US" sz="1200" dirty="0">
                <a:solidFill>
                  <a:srgbClr val="EC7061"/>
                </a:solidFill>
                <a:latin typeface="Huawei Sans" panose="020C0503030203020204" pitchFamily="34" charset="0"/>
              </a:rPr>
              <a:t> </a:t>
            </a:r>
            <a:r>
              <a:rPr lang="en-US" sz="1200" b="1" dirty="0">
                <a:solidFill>
                  <a:srgbClr val="EC7061"/>
                </a:solidFill>
                <a:latin typeface="Huawei Sans" panose="020C0503030203020204" pitchFamily="34" charset="0"/>
              </a:rPr>
              <a:t># Select an interface address pool.</a:t>
            </a:r>
            <a:endParaRPr lang="en-US" altLang="zh-CN" sz="1200" b="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a:solidFill>
                  <a:prstClr val="black"/>
                </a:solidFill>
                <a:latin typeface="Huawei Sans" panose="020C0503030203020204" pitchFamily="34" charset="0"/>
              </a:rPr>
              <a:t>[R1-GigabitEthernet0/0/1]</a:t>
            </a:r>
            <a:r>
              <a:rPr lang="en-US" sz="1200" dirty="0" err="1">
                <a:solidFill>
                  <a:prstClr val="black"/>
                </a:solidFill>
                <a:latin typeface="Huawei Sans" panose="020C0503030203020204" pitchFamily="34" charset="0"/>
              </a:rPr>
              <a:t>dhcp</a:t>
            </a:r>
            <a:r>
              <a:rPr lang="en-US" sz="1200" dirty="0">
                <a:solidFill>
                  <a:prstClr val="black"/>
                </a:solidFill>
                <a:latin typeface="Huawei Sans" panose="020C0503030203020204" pitchFamily="34" charset="0"/>
              </a:rPr>
              <a:t> server excluded-</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-address 192.168.2.254</a:t>
            </a:r>
          </a:p>
          <a:p>
            <a:pPr fontAlgn="ctr">
              <a:lnSpc>
                <a:spcPct val="150000"/>
              </a:lnSpc>
            </a:pPr>
            <a:r>
              <a:rPr lang="en-US" sz="1200" b="1" dirty="0">
                <a:solidFill>
                  <a:srgbClr val="EC7061"/>
                </a:solidFill>
                <a:latin typeface="Huawei Sans" panose="020C0503030203020204" pitchFamily="34" charset="0"/>
              </a:rPr>
              <a:t>[R1-GigabitEthernet0/0/1]</a:t>
            </a:r>
            <a:r>
              <a:rPr lang="en-US" sz="1200" b="1" dirty="0" err="1">
                <a:solidFill>
                  <a:srgbClr val="EC7061"/>
                </a:solidFill>
                <a:latin typeface="Huawei Sans" panose="020C0503030203020204" pitchFamily="34" charset="0"/>
              </a:rPr>
              <a:t>dhcp</a:t>
            </a:r>
            <a:r>
              <a:rPr lang="en-US" sz="1200" b="1" dirty="0">
                <a:solidFill>
                  <a:srgbClr val="EC7061"/>
                </a:solidFill>
                <a:latin typeface="Huawei Sans" panose="020C0503030203020204" pitchFamily="34" charset="0"/>
              </a:rPr>
              <a:t> server static-bind </a:t>
            </a:r>
            <a:r>
              <a:rPr lang="en-US" sz="1200" b="1" dirty="0" err="1">
                <a:solidFill>
                  <a:srgbClr val="EC7061"/>
                </a:solidFill>
                <a:latin typeface="Huawei Sans" panose="020C0503030203020204" pitchFamily="34" charset="0"/>
              </a:rPr>
              <a:t>ip</a:t>
            </a:r>
            <a:r>
              <a:rPr lang="en-US" sz="1200" b="1" dirty="0">
                <a:solidFill>
                  <a:srgbClr val="EC7061"/>
                </a:solidFill>
                <a:latin typeface="Huawei Sans" panose="020C0503030203020204" pitchFamily="34" charset="0"/>
              </a:rPr>
              <a:t>-address 192.168.2.2 mac-address 00e0-fc00-00aa #Assign a fixed IP address to PC3.</a:t>
            </a:r>
          </a:p>
        </p:txBody>
      </p:sp>
      <p:grpSp>
        <p:nvGrpSpPr>
          <p:cNvPr id="69" name="组合 68"/>
          <p:cNvGrpSpPr/>
          <p:nvPr/>
        </p:nvGrpSpPr>
        <p:grpSpPr bwMode="gray">
          <a:xfrm>
            <a:off x="949765" y="1277723"/>
            <a:ext cx="3947589" cy="3133896"/>
            <a:chOff x="1121454" y="1412593"/>
            <a:chExt cx="3947589" cy="3133896"/>
          </a:xfrm>
        </p:grpSpPr>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15316" y="3113967"/>
              <a:ext cx="540000" cy="442800"/>
            </a:xfrm>
            <a:prstGeom prst="rect">
              <a:avLst/>
            </a:prstGeom>
          </p:spPr>
        </p:pic>
        <p:pic>
          <p:nvPicPr>
            <p:cNvPr id="6" name="图片 5" descr="PC.png"/>
            <p:cNvPicPr>
              <a:picLocks noChangeAspect="1"/>
            </p:cNvPicPr>
            <p:nvPr/>
          </p:nvPicPr>
          <p:blipFill>
            <a:blip r:embed="rId4" cstate="print"/>
            <a:stretch>
              <a:fillRect/>
            </a:stretch>
          </p:blipFill>
          <p:spPr bwMode="gray">
            <a:xfrm>
              <a:off x="2314855" y="3862995"/>
              <a:ext cx="539063" cy="41400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990327" y="1412593"/>
              <a:ext cx="810701" cy="408398"/>
            </a:xfrm>
            <a:prstGeom prst="rect">
              <a:avLst/>
            </a:prstGeom>
          </p:spPr>
        </p:pic>
        <p:cxnSp>
          <p:nvCxnSpPr>
            <p:cNvPr id="8" name="直接连接符 7"/>
            <p:cNvCxnSpPr>
              <a:stCxn id="6" idx="0"/>
              <a:endCxn id="5" idx="2"/>
            </p:cNvCxnSpPr>
            <p:nvPr/>
          </p:nvCxnSpPr>
          <p:spPr bwMode="gray">
            <a:xfrm flipV="1">
              <a:off x="2584387" y="3556767"/>
              <a:ext cx="929" cy="30622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 name="直接连接符 8"/>
            <p:cNvCxnSpPr>
              <a:stCxn id="32" idx="0"/>
              <a:endCxn id="18" idx="2"/>
            </p:cNvCxnSpPr>
            <p:nvPr/>
          </p:nvCxnSpPr>
          <p:spPr bwMode="gray">
            <a:xfrm flipV="1">
              <a:off x="3655869" y="3551086"/>
              <a:ext cx="539744" cy="30054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 name="直接连接符 9"/>
            <p:cNvCxnSpPr>
              <a:stCxn id="5" idx="0"/>
            </p:cNvCxnSpPr>
            <p:nvPr/>
          </p:nvCxnSpPr>
          <p:spPr bwMode="gray">
            <a:xfrm flipV="1">
              <a:off x="2585316" y="2298094"/>
              <a:ext cx="810362" cy="8158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 name="直接连接符 10"/>
            <p:cNvCxnSpPr>
              <a:stCxn id="4" idx="0"/>
              <a:endCxn id="7" idx="2"/>
            </p:cNvCxnSpPr>
            <p:nvPr/>
          </p:nvCxnSpPr>
          <p:spPr bwMode="gray">
            <a:xfrm flipH="1" flipV="1">
              <a:off x="3395678" y="1820991"/>
              <a:ext cx="344" cy="25538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 name="文本框 11"/>
            <p:cNvSpPr txBox="1"/>
            <p:nvPr/>
          </p:nvSpPr>
          <p:spPr bwMode="gray">
            <a:xfrm>
              <a:off x="3606663" y="1826296"/>
              <a:ext cx="1050956"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fontAlgn="ctr">
                <a:lnSpc>
                  <a:spcPct val="125000"/>
                </a:lnSpc>
                <a:defRPr sz="1200">
                  <a:solidFill>
                    <a:srgbClr val="C00000"/>
                  </a:solidFill>
                  <a:latin typeface="Arial"/>
                  <a:ea typeface="+mn-ea"/>
                </a:defRPr>
              </a:lvl1pPr>
            </a:lstStyle>
            <a:p>
              <a:pPr>
                <a:lnSpc>
                  <a:spcPct val="150000"/>
                </a:lnSpc>
              </a:pPr>
              <a:r>
                <a:rPr lang="en-US" dirty="0">
                  <a:solidFill>
                    <a:srgbClr val="EC7061"/>
                  </a:solidFill>
                  <a:latin typeface="Huawei Sans" panose="020C0503030203020204" pitchFamily="34" charset="0"/>
                </a:rPr>
                <a:t>DHCP server</a:t>
              </a: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1828807" y="3036171"/>
              <a:ext cx="568452"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SW1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2324542" y="4134664"/>
              <a:ext cx="501125"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PC1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3599681" y="1983658"/>
              <a:ext cx="398533"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3410101" y="4121904"/>
              <a:ext cx="501125"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PC2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5613" y="3108286"/>
              <a:ext cx="540000" cy="442800"/>
            </a:xfrm>
            <a:prstGeom prst="rect">
              <a:avLst/>
            </a:prstGeom>
          </p:spPr>
        </p:pic>
        <p:cxnSp>
          <p:nvCxnSpPr>
            <p:cNvPr id="19" name="直接连接符 18"/>
            <p:cNvCxnSpPr>
              <a:stCxn id="18" idx="0"/>
            </p:cNvCxnSpPr>
            <p:nvPr/>
          </p:nvCxnSpPr>
          <p:spPr bwMode="gray">
            <a:xfrm flipH="1" flipV="1">
              <a:off x="3396023" y="2298094"/>
              <a:ext cx="799590" cy="810192"/>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0" name="图片 19" descr="PC.png"/>
            <p:cNvPicPr>
              <a:picLocks noChangeAspect="1"/>
            </p:cNvPicPr>
            <p:nvPr/>
          </p:nvPicPr>
          <p:blipFill>
            <a:blip r:embed="rId4" cstate="print"/>
            <a:stretch>
              <a:fillRect/>
            </a:stretch>
          </p:blipFill>
          <p:spPr bwMode="gray">
            <a:xfrm>
              <a:off x="4505630" y="3864163"/>
              <a:ext cx="539063" cy="414000"/>
            </a:xfrm>
            <a:prstGeom prst="rect">
              <a:avLst/>
            </a:prstGeom>
          </p:spPr>
        </p:pic>
        <p:sp>
          <p:nvSpPr>
            <p:cNvPr id="21" name="文本框 20"/>
            <p:cNvSpPr txBox="1"/>
            <p:nvPr/>
          </p:nvSpPr>
          <p:spPr bwMode="gray">
            <a:xfrm>
              <a:off x="2467907" y="2238993"/>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3606663" y="2229795"/>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4500591" y="3069893"/>
              <a:ext cx="568452"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SW2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1121454" y="3851632"/>
              <a:ext cx="1050956"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solidFill>
                    <a:srgbClr val="EC7061"/>
                  </a:solidFill>
                  <a:latin typeface="Huawei Sans" panose="020C0503030203020204" pitchFamily="34" charset="0"/>
                </a:rPr>
                <a:t>DHCP client</a:t>
              </a:r>
            </a:p>
          </p:txBody>
        </p:sp>
        <p:pic>
          <p:nvPicPr>
            <p:cNvPr id="4" name="图片 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126022" y="2076378"/>
              <a:ext cx="540000" cy="442800"/>
            </a:xfrm>
            <a:prstGeom prst="rect">
              <a:avLst/>
            </a:prstGeom>
          </p:spPr>
        </p:pic>
        <p:pic>
          <p:nvPicPr>
            <p:cNvPr id="32" name="图片 31" descr="PC.png"/>
            <p:cNvPicPr>
              <a:picLocks noChangeAspect="1"/>
            </p:cNvPicPr>
            <p:nvPr/>
          </p:nvPicPr>
          <p:blipFill>
            <a:blip r:embed="rId4" cstate="print"/>
            <a:stretch>
              <a:fillRect/>
            </a:stretch>
          </p:blipFill>
          <p:spPr bwMode="gray">
            <a:xfrm>
              <a:off x="3386337" y="3851632"/>
              <a:ext cx="539063" cy="414000"/>
            </a:xfrm>
            <a:prstGeom prst="rect">
              <a:avLst/>
            </a:prstGeom>
          </p:spPr>
        </p:pic>
        <p:cxnSp>
          <p:nvCxnSpPr>
            <p:cNvPr id="36" name="直接连接符 35"/>
            <p:cNvCxnSpPr>
              <a:stCxn id="20" idx="0"/>
              <a:endCxn id="18" idx="2"/>
            </p:cNvCxnSpPr>
            <p:nvPr/>
          </p:nvCxnSpPr>
          <p:spPr bwMode="gray">
            <a:xfrm flipH="1" flipV="1">
              <a:off x="4195613" y="3551086"/>
              <a:ext cx="579549" cy="31307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9" name="文本框 38"/>
            <p:cNvSpPr txBox="1"/>
            <p:nvPr/>
          </p:nvSpPr>
          <p:spPr bwMode="gray">
            <a:xfrm>
              <a:off x="4481683" y="4123439"/>
              <a:ext cx="501125"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PC3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3" name="矩形 42"/>
          <p:cNvSpPr/>
          <p:nvPr/>
        </p:nvSpPr>
        <p:spPr bwMode="gray">
          <a:xfrm>
            <a:off x="4044565" y="4293301"/>
            <a:ext cx="2291012" cy="461665"/>
          </a:xfrm>
          <a:prstGeom prst="rect">
            <a:avLst/>
          </a:prstGeom>
        </p:spPr>
        <p:txBody>
          <a:bodyPr wrap="none">
            <a:spAutoFit/>
          </a:bodyPr>
          <a:lstStyle/>
          <a:p>
            <a:pPr fontAlgn="ctr"/>
            <a:r>
              <a:rPr lang="en-US" sz="1200" dirty="0">
                <a:solidFill>
                  <a:prstClr val="black"/>
                </a:solidFill>
                <a:latin typeface="Huawei Sans" panose="020C0503030203020204" pitchFamily="34" charset="0"/>
              </a:rPr>
              <a:t>IP address: 192.168.2.2/24</a:t>
            </a:r>
          </a:p>
          <a:p>
            <a:pPr fontAlgn="ctr"/>
            <a:r>
              <a:rPr lang="en-US" sz="1200" dirty="0">
                <a:solidFill>
                  <a:prstClr val="black"/>
                </a:solidFill>
                <a:latin typeface="Huawei Sans" panose="020C0503030203020204" pitchFamily="34" charset="0"/>
              </a:rPr>
              <a:t>MAC address: 00e0-fc00-00aa</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9445801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a:xfrm>
            <a:off x="451877" y="3764773"/>
            <a:ext cx="11306175" cy="2157680"/>
          </a:xfrm>
        </p:spPr>
        <p:txBody>
          <a:bodyPr/>
          <a:lstStyle/>
          <a:p>
            <a:pPr marL="0" indent="0" fontAlgn="ctr">
              <a:buNone/>
            </a:pPr>
            <a:r>
              <a:rPr lang="en-US" sz="1400" dirty="0">
                <a:latin typeface="Huawei Sans" panose="020C0503030203020204" pitchFamily="34" charset="0"/>
              </a:rPr>
              <a:t>IP addresses in an address pool can be in one of the following states:</a:t>
            </a:r>
          </a:p>
          <a:p>
            <a:pPr marL="302400" lvl="1" indent="-302400" fontAlgn="ctr"/>
            <a:r>
              <a:rPr lang="en-US" sz="1200" dirty="0">
                <a:latin typeface="Huawei Sans" panose="020C0503030203020204" pitchFamily="34" charset="0"/>
              </a:rPr>
              <a:t>Used: indicates that the IP address is used.</a:t>
            </a:r>
          </a:p>
          <a:p>
            <a:pPr marL="302400" lvl="1" indent="-302400" fontAlgn="ctr"/>
            <a:r>
              <a:rPr lang="en-US" sz="1200" dirty="0">
                <a:latin typeface="Huawei Sans" panose="020C0503030203020204" pitchFamily="34" charset="0"/>
              </a:rPr>
              <a:t>Idle: indicates that the IP address is idle.</a:t>
            </a:r>
          </a:p>
          <a:p>
            <a:pPr marL="302400" lvl="1" indent="-302400" fontAlgn="ctr"/>
            <a:r>
              <a:rPr lang="en-US" sz="1200" dirty="0">
                <a:latin typeface="Huawei Sans" panose="020C0503030203020204" pitchFamily="34" charset="0"/>
              </a:rPr>
              <a:t>Expired: indicates that the lease of the IP address expires and the IP address is idle.</a:t>
            </a:r>
          </a:p>
          <a:p>
            <a:pPr marL="302400" lvl="1" indent="-302400" fontAlgn="ctr"/>
            <a:r>
              <a:rPr lang="en-US" sz="1200" dirty="0">
                <a:latin typeface="Huawei Sans" panose="020C0503030203020204" pitchFamily="34" charset="0"/>
              </a:rPr>
              <a:t>Conflict: indicates that the IP address conflicts with another IP address on the network.</a:t>
            </a:r>
          </a:p>
          <a:p>
            <a:pPr marL="302400" lvl="1" indent="-302400" fontAlgn="ctr"/>
            <a:r>
              <a:rPr lang="en-US" sz="1200" dirty="0">
                <a:latin typeface="Huawei Sans" panose="020C0503030203020204" pitchFamily="34" charset="0"/>
              </a:rPr>
              <a:t>Disable: indicates that the IP address cannot be used.</a:t>
            </a: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DHCP Configuration Result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781081" y="1235852"/>
            <a:ext cx="5560726" cy="2308324"/>
          </a:xfrm>
          <a:prstGeom prst="rect">
            <a:avLst/>
          </a:prstGeom>
          <a:solidFill>
            <a:srgbClr val="F4FBFE"/>
          </a:solidFill>
          <a:ln>
            <a:solidFill>
              <a:srgbClr val="99DFF9"/>
            </a:solidFill>
          </a:ln>
        </p:spPr>
        <p:txBody>
          <a:bodyPr wrap="square" rtlCol="0">
            <a:spAutoFit/>
          </a:bodyPr>
          <a:lstStyle/>
          <a:p>
            <a:pPr fontAlgn="ctr">
              <a:lnSpc>
                <a:spcPct val="150000"/>
              </a:lnSpc>
            </a:pPr>
            <a:r>
              <a:rPr lang="en-US" sz="1200" dirty="0">
                <a:solidFill>
                  <a:prstClr val="black"/>
                </a:solidFill>
                <a:latin typeface="Huawei Sans" panose="020C0503030203020204" pitchFamily="34" charset="0"/>
              </a:rPr>
              <a:t>[R1]display </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 pool </a:t>
            </a:r>
          </a:p>
          <a:p>
            <a:pPr fontAlgn="ctr">
              <a:lnSpc>
                <a:spcPct val="150000"/>
              </a:lnSpc>
            </a:pPr>
            <a:r>
              <a:rPr lang="en-US" sz="1200" dirty="0">
                <a:solidFill>
                  <a:prstClr val="black"/>
                </a:solidFill>
                <a:latin typeface="Huawei Sans" panose="020C0503030203020204" pitchFamily="34" charset="0"/>
              </a:rPr>
              <a:t>Pool-name      : 	HW</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a:solidFill>
                  <a:prstClr val="black"/>
                </a:solidFill>
                <a:latin typeface="Huawei Sans" panose="020C0503030203020204" pitchFamily="34" charset="0"/>
              </a:rPr>
              <a:t>  Gateway-0    : 	192.168.1.1     </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a:solidFill>
                  <a:prstClr val="black"/>
                </a:solidFill>
                <a:latin typeface="Huawei Sans" panose="020C0503030203020204" pitchFamily="34" charset="0"/>
              </a:rPr>
              <a:t>  Mask            : 	255.255.255.0</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a:solidFill>
                  <a:prstClr val="black"/>
                </a:solidFill>
                <a:latin typeface="Huawei Sans" panose="020C0503030203020204" pitchFamily="34" charset="0"/>
              </a:rPr>
              <a:t>  IP address Statistic</a:t>
            </a:r>
          </a:p>
          <a:p>
            <a:pPr fontAlgn="ctr">
              <a:lnSpc>
                <a:spcPct val="150000"/>
              </a:lnSpc>
            </a:pPr>
            <a:r>
              <a:rPr lang="en-US" sz="1200" dirty="0">
                <a:solidFill>
                  <a:prstClr val="black"/>
                </a:solidFill>
                <a:latin typeface="Huawei Sans" panose="020C0503030203020204" pitchFamily="34" charset="0"/>
              </a:rPr>
              <a:t>    Total:	      253   </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a:solidFill>
                  <a:srgbClr val="EC7061"/>
                </a:solidFill>
                <a:latin typeface="Huawei Sans" panose="020C0503030203020204" pitchFamily="34" charset="0"/>
              </a:rPr>
              <a:t>    Used</a:t>
            </a:r>
            <a:r>
              <a:rPr lang="en-US" sz="1200" dirty="0">
                <a:latin typeface="Huawei Sans" panose="020C0503030203020204" pitchFamily="34" charset="0"/>
              </a:rPr>
              <a:t>:</a:t>
            </a:r>
            <a:r>
              <a:rPr lang="en-US" sz="1200" dirty="0">
                <a:solidFill>
                  <a:prstClr val="black"/>
                </a:solidFill>
                <a:latin typeface="Huawei Sans" panose="020C0503030203020204" pitchFamily="34" charset="0"/>
              </a:rPr>
              <a:t>	        2       </a:t>
            </a:r>
            <a:r>
              <a:rPr lang="en-US" sz="1200" dirty="0">
                <a:solidFill>
                  <a:srgbClr val="EC7061"/>
                </a:solidFill>
                <a:latin typeface="Huawei Sans" panose="020C0503030203020204" pitchFamily="34" charset="0"/>
              </a:rPr>
              <a:t> Idle</a:t>
            </a:r>
            <a:r>
              <a:rPr lang="en-US" sz="1200" dirty="0">
                <a:solidFill>
                  <a:prstClr val="black"/>
                </a:solidFill>
                <a:latin typeface="Huawei Sans" panose="020C0503030203020204" pitchFamily="34" charset="0"/>
              </a:rPr>
              <a:t>:        198  </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a:solidFill>
                  <a:srgbClr val="EC7061"/>
                </a:solidFill>
                <a:latin typeface="Huawei Sans" panose="020C0503030203020204" pitchFamily="34" charset="0"/>
              </a:rPr>
              <a:t>    Expired</a:t>
            </a:r>
            <a:r>
              <a:rPr lang="en-US" sz="1200" dirty="0">
                <a:solidFill>
                  <a:prstClr val="black"/>
                </a:solidFill>
                <a:latin typeface="Huawei Sans" panose="020C0503030203020204" pitchFamily="34" charset="0"/>
              </a:rPr>
              <a:t>:         0        </a:t>
            </a:r>
            <a:r>
              <a:rPr lang="en-US" sz="1200" dirty="0">
                <a:solidFill>
                  <a:srgbClr val="EC7061"/>
                </a:solidFill>
                <a:latin typeface="Huawei Sans" panose="020C0503030203020204" pitchFamily="34" charset="0"/>
              </a:rPr>
              <a:t>Conflict</a:t>
            </a:r>
            <a:r>
              <a:rPr lang="en-US" sz="1200" dirty="0">
                <a:solidFill>
                  <a:prstClr val="black"/>
                </a:solidFill>
                <a:latin typeface="Huawei Sans" panose="020C0503030203020204" pitchFamily="34" charset="0"/>
              </a:rPr>
              <a:t>:    0     </a:t>
            </a:r>
            <a:r>
              <a:rPr lang="en-US" sz="1200" dirty="0">
                <a:solidFill>
                  <a:srgbClr val="EC7061"/>
                </a:solidFill>
                <a:latin typeface="Huawei Sans" panose="020C0503030203020204" pitchFamily="34" charset="0"/>
              </a:rPr>
              <a:t>      Disable</a:t>
            </a:r>
            <a:r>
              <a:rPr lang="en-US" sz="1200" dirty="0">
                <a:solidFill>
                  <a:prstClr val="black"/>
                </a:solidFill>
                <a:latin typeface="Huawei Sans" panose="020C0503030203020204" pitchFamily="34" charset="0"/>
              </a:rPr>
              <a:t>:    55 </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bwMode="gray">
          <a:xfrm>
            <a:off x="7203314" y="1884676"/>
            <a:ext cx="4218624" cy="1477328"/>
          </a:xfrm>
          <a:prstGeom prst="rect">
            <a:avLst/>
          </a:prstGeom>
          <a:solidFill>
            <a:srgbClr val="F4FBFE"/>
          </a:solidFill>
          <a:ln>
            <a:solidFill>
              <a:srgbClr val="99DFF9"/>
            </a:solidFill>
          </a:ln>
        </p:spPr>
        <p:txBody>
          <a:bodyPr wrap="square" rtlCol="0">
            <a:spAutoFit/>
          </a:bodyPr>
          <a:lstStyle/>
          <a:p>
            <a:pPr fontAlgn="ctr">
              <a:lnSpc>
                <a:spcPct val="150000"/>
              </a:lnSpc>
            </a:pPr>
            <a:r>
              <a:rPr lang="en-US" sz="1200" dirty="0">
                <a:solidFill>
                  <a:prstClr val="black"/>
                </a:solidFill>
                <a:latin typeface="Huawei Sans" panose="020C0503030203020204" pitchFamily="34" charset="0"/>
              </a:rPr>
              <a:t>PC3&gt;ipconfig</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50000"/>
              </a:lnSpc>
            </a:pPr>
            <a:r>
              <a:rPr lang="en-US" sz="1200" dirty="0">
                <a:solidFill>
                  <a:prstClr val="black"/>
                </a:solidFill>
                <a:latin typeface="Huawei Sans" panose="020C0503030203020204" pitchFamily="34" charset="0"/>
              </a:rPr>
              <a:t>IPv4 address......................: 192.168.2.2</a:t>
            </a:r>
          </a:p>
          <a:p>
            <a:pPr fontAlgn="ctr">
              <a:lnSpc>
                <a:spcPct val="150000"/>
              </a:lnSpc>
            </a:pPr>
            <a:r>
              <a:rPr lang="en-US" sz="1200" dirty="0">
                <a:solidFill>
                  <a:prstClr val="black"/>
                </a:solidFill>
                <a:latin typeface="Huawei Sans" panose="020C0503030203020204" pitchFamily="34" charset="0"/>
              </a:rPr>
              <a:t>Subnet mask.......................: 255.255.255.0</a:t>
            </a:r>
          </a:p>
          <a:p>
            <a:pPr fontAlgn="ctr">
              <a:lnSpc>
                <a:spcPct val="150000"/>
              </a:lnSpc>
            </a:pPr>
            <a:r>
              <a:rPr lang="en-US" sz="1200" dirty="0">
                <a:solidFill>
                  <a:prstClr val="black"/>
                </a:solidFill>
                <a:latin typeface="Huawei Sans" panose="020C0503030203020204" pitchFamily="34" charset="0"/>
              </a:rPr>
              <a:t>Gateway...........................: 192.168.2.1</a:t>
            </a:r>
          </a:p>
          <a:p>
            <a:pPr fontAlgn="ctr">
              <a:lnSpc>
                <a:spcPct val="150000"/>
              </a:lnSpc>
            </a:pPr>
            <a:r>
              <a:rPr lang="en-US" sz="1200" dirty="0">
                <a:solidFill>
                  <a:prstClr val="black"/>
                </a:solidFill>
                <a:latin typeface="Huawei Sans" panose="020C0503030203020204" pitchFamily="34" charset="0"/>
              </a:rPr>
              <a:t>Physical address..................: 54-89-98-86-2B-F4</a:t>
            </a:r>
          </a:p>
        </p:txBody>
      </p:sp>
      <p:sp>
        <p:nvSpPr>
          <p:cNvPr id="7" name="文本占位符 4"/>
          <p:cNvSpPr txBox="1">
            <a:spLocks/>
          </p:cNvSpPr>
          <p:nvPr/>
        </p:nvSpPr>
        <p:spPr bwMode="gray">
          <a:xfrm>
            <a:off x="7498282" y="3381315"/>
            <a:ext cx="3923655" cy="36414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a:latin typeface="Huawei Sans" panose="020C0503030203020204" pitchFamily="34" charset="0"/>
              </a:rPr>
              <a:t>PC3 obtains a statically bound IP address.</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25490572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fontAlgn="ctr"/>
            <a:r>
              <a:rPr lang="en-US" dirty="0">
                <a:solidFill>
                  <a:schemeClr val="bg1">
                    <a:lumMod val="50000"/>
                  </a:schemeClr>
                </a:solidFill>
                <a:latin typeface="Huawei Sans" panose="020C0503030203020204" pitchFamily="34" charset="0"/>
              </a:rPr>
              <a:t>DHCP Background</a:t>
            </a:r>
          </a:p>
          <a:p>
            <a:pPr fontAlgn="ctr"/>
            <a:r>
              <a:rPr lang="en-US" dirty="0">
                <a:solidFill>
                  <a:schemeClr val="bg1">
                    <a:lumMod val="50000"/>
                  </a:schemeClr>
                </a:solidFill>
                <a:latin typeface="Huawei Sans" panose="020C0503030203020204" pitchFamily="34" charset="0"/>
              </a:rPr>
              <a:t>DHCP Working Mechanism and Configuration</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b="1" dirty="0">
                <a:latin typeface="Huawei Sans" panose="020C0503030203020204" pitchFamily="34" charset="0"/>
              </a:rPr>
              <a:t>DHCP Relay Working Mechanism and Configuration</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525032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algn="l" fontAlgn="ctr"/>
            <a:r>
              <a:rPr lang="en-US" sz="1400" dirty="0">
                <a:latin typeface="Huawei Sans" panose="020C0503030203020204" pitchFamily="34" charset="0"/>
              </a:rPr>
              <a:t>As the network scale expands and the number of network devices increases, different users in an enterprise may be distributed on different network segments. In normal cases, a DHCP server cannot meet address allocation requirements of multiple network segments. If the DHCP server is required to allocate IP addresses, DHCP </a:t>
            </a:r>
            <a:r>
              <a:rPr lang="en-US" altLang="zh-CN" sz="1400" dirty="0"/>
              <a:t>message</a:t>
            </a:r>
            <a:r>
              <a:rPr lang="en-US" sz="1400" dirty="0">
                <a:latin typeface="Huawei Sans" panose="020C0503030203020204" pitchFamily="34" charset="0"/>
              </a:rPr>
              <a:t>s need to be sent across network segments.</a:t>
            </a:r>
          </a:p>
          <a:p>
            <a:r>
              <a:rPr lang="en-US" altLang="zh-CN" sz="1400" dirty="0"/>
              <a:t>A DHCP relay agent transparently transmits DHCP messages between a DHCP client and a DHCP server that reside in different broadcast domains. The DHCP relay function allows DHCP clients and DHCP server that are in different broadcast domains to communicate.</a:t>
            </a:r>
          </a:p>
          <a:p>
            <a:pPr algn="l" fontAlgn="ctr"/>
            <a:endParaRPr lang="en-US" altLang="zh-CN" sz="14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bwMode="gray"/>
        <p:txBody>
          <a:bodyPr/>
          <a:lstStyle/>
          <a:p>
            <a:pPr fontAlgn="ctr"/>
            <a:r>
              <a:rPr lang="en-US" dirty="0">
                <a:latin typeface="Huawei Sans" panose="020C0503030203020204" pitchFamily="34" charset="0"/>
              </a:rPr>
              <a:t>Introduction to DHCP Relay</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733554" y="3400594"/>
            <a:ext cx="5278804" cy="2844316"/>
          </a:xfrm>
          <a:prstGeom prst="roundRect">
            <a:avLst>
              <a:gd name="adj" fmla="val 164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云形 53"/>
          <p:cNvSpPr/>
          <p:nvPr/>
        </p:nvSpPr>
        <p:spPr bwMode="gray">
          <a:xfrm>
            <a:off x="684854" y="5131901"/>
            <a:ext cx="2622114" cy="1164760"/>
          </a:xfrm>
          <a:prstGeom prst="cloud">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50000"/>
              </a:lnSpc>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云形 54"/>
          <p:cNvSpPr/>
          <p:nvPr/>
        </p:nvSpPr>
        <p:spPr bwMode="gray">
          <a:xfrm>
            <a:off x="699102" y="3483255"/>
            <a:ext cx="2622114" cy="1164760"/>
          </a:xfrm>
          <a:prstGeom prst="cloud">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50000"/>
              </a:lnSpc>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a:stCxn id="12" idx="3"/>
          </p:cNvCxnSpPr>
          <p:nvPr/>
        </p:nvCxnSpPr>
        <p:spPr bwMode="gray">
          <a:xfrm>
            <a:off x="2930986" y="3878101"/>
            <a:ext cx="519436" cy="7079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11" idx="3"/>
            <a:endCxn id="12" idx="1"/>
          </p:cNvCxnSpPr>
          <p:nvPr/>
        </p:nvCxnSpPr>
        <p:spPr bwMode="gray">
          <a:xfrm>
            <a:off x="1541315" y="3878101"/>
            <a:ext cx="84967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10" idx="3"/>
            <a:endCxn id="13" idx="1"/>
          </p:cNvCxnSpPr>
          <p:nvPr/>
        </p:nvCxnSpPr>
        <p:spPr bwMode="gray">
          <a:xfrm>
            <a:off x="1541315" y="5541710"/>
            <a:ext cx="84967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3" idx="3"/>
          </p:cNvCxnSpPr>
          <p:nvPr/>
        </p:nvCxnSpPr>
        <p:spPr bwMode="gray">
          <a:xfrm flipV="1">
            <a:off x="2930986" y="4815468"/>
            <a:ext cx="521813" cy="72624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9" descr="PC.png"/>
          <p:cNvPicPr>
            <a:picLocks noChangeAspect="1"/>
          </p:cNvPicPr>
          <p:nvPr/>
        </p:nvPicPr>
        <p:blipFill>
          <a:blip r:embed="rId3" cstate="print"/>
          <a:stretch>
            <a:fillRect/>
          </a:stretch>
        </p:blipFill>
        <p:spPr bwMode="gray">
          <a:xfrm>
            <a:off x="1002252" y="5334710"/>
            <a:ext cx="539063" cy="414000"/>
          </a:xfrm>
          <a:prstGeom prst="rect">
            <a:avLst/>
          </a:prstGeom>
        </p:spPr>
      </p:pic>
      <p:pic>
        <p:nvPicPr>
          <p:cNvPr id="11" name="图片 10" descr="PC.png"/>
          <p:cNvPicPr>
            <a:picLocks noChangeAspect="1"/>
          </p:cNvPicPr>
          <p:nvPr/>
        </p:nvPicPr>
        <p:blipFill>
          <a:blip r:embed="rId3" cstate="print"/>
          <a:stretch>
            <a:fillRect/>
          </a:stretch>
        </p:blipFill>
        <p:spPr bwMode="gray">
          <a:xfrm>
            <a:off x="1002252" y="3671101"/>
            <a:ext cx="539063" cy="414000"/>
          </a:xfrm>
          <a:prstGeom prst="rect">
            <a:avLst/>
          </a:prstGeom>
        </p:spPr>
      </p:pic>
      <p:pic>
        <p:nvPicPr>
          <p:cNvPr id="12" name="图片 11" descr="接入交换机.png"/>
          <p:cNvPicPr>
            <a:picLocks noChangeAspect="1"/>
          </p:cNvPicPr>
          <p:nvPr/>
        </p:nvPicPr>
        <p:blipFill>
          <a:blip r:embed="rId4" cstate="print"/>
          <a:stretch>
            <a:fillRect/>
          </a:stretch>
        </p:blipFill>
        <p:spPr bwMode="gray">
          <a:xfrm>
            <a:off x="2390986" y="3657192"/>
            <a:ext cx="540000" cy="441818"/>
          </a:xfrm>
          <a:prstGeom prst="rect">
            <a:avLst/>
          </a:prstGeom>
        </p:spPr>
      </p:pic>
      <p:pic>
        <p:nvPicPr>
          <p:cNvPr id="13" name="图片 12" descr="接入交换机.png"/>
          <p:cNvPicPr>
            <a:picLocks noChangeAspect="1"/>
          </p:cNvPicPr>
          <p:nvPr/>
        </p:nvPicPr>
        <p:blipFill>
          <a:blip r:embed="rId4" cstate="print"/>
          <a:stretch>
            <a:fillRect/>
          </a:stretch>
        </p:blipFill>
        <p:spPr bwMode="gray">
          <a:xfrm>
            <a:off x="2390986" y="5320801"/>
            <a:ext cx="540000" cy="441818"/>
          </a:xfrm>
          <a:prstGeom prst="rect">
            <a:avLst/>
          </a:prstGeom>
        </p:spPr>
      </p:pic>
      <p:pic>
        <p:nvPicPr>
          <p:cNvPr id="14"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3443438" y="4444717"/>
            <a:ext cx="628652" cy="514351"/>
          </a:xfrm>
          <a:prstGeom prst="rect">
            <a:avLst/>
          </a:prstGeom>
          <a:noFill/>
        </p:spPr>
      </p:pic>
      <p:sp>
        <p:nvSpPr>
          <p:cNvPr id="16" name="TextBox 25"/>
          <p:cNvSpPr txBox="1"/>
          <p:nvPr/>
        </p:nvSpPr>
        <p:spPr bwMode="gray">
          <a:xfrm>
            <a:off x="3565655" y="4891167"/>
            <a:ext cx="747303" cy="415498"/>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Box 25"/>
          <p:cNvSpPr txBox="1"/>
          <p:nvPr/>
        </p:nvSpPr>
        <p:spPr bwMode="gray">
          <a:xfrm>
            <a:off x="2364308" y="3991512"/>
            <a:ext cx="602145" cy="415498"/>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SW1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TextBox 11"/>
          <p:cNvSpPr txBox="1"/>
          <p:nvPr/>
        </p:nvSpPr>
        <p:spPr bwMode="gray">
          <a:xfrm>
            <a:off x="886790" y="3991512"/>
            <a:ext cx="959458" cy="415498"/>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Client A</a:t>
            </a:r>
          </a:p>
        </p:txBody>
      </p:sp>
      <p:sp>
        <p:nvSpPr>
          <p:cNvPr id="20" name="TextBox 25"/>
          <p:cNvSpPr txBox="1"/>
          <p:nvPr/>
        </p:nvSpPr>
        <p:spPr bwMode="gray">
          <a:xfrm>
            <a:off x="2376418" y="5685399"/>
            <a:ext cx="587099" cy="415498"/>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SW2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86"/>
          <p:cNvSpPr txBox="1"/>
          <p:nvPr/>
        </p:nvSpPr>
        <p:spPr bwMode="gray">
          <a:xfrm>
            <a:off x="886442" y="5685399"/>
            <a:ext cx="910020" cy="415498"/>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Client B</a:t>
            </a:r>
          </a:p>
        </p:txBody>
      </p:sp>
      <p:sp>
        <p:nvSpPr>
          <p:cNvPr id="24" name="文本框 23"/>
          <p:cNvSpPr txBox="1"/>
          <p:nvPr/>
        </p:nvSpPr>
        <p:spPr bwMode="gray">
          <a:xfrm>
            <a:off x="1716371" y="4836578"/>
            <a:ext cx="1440000" cy="256383"/>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altLang="zh-CN" sz="1200" b="1" dirty="0">
                <a:latin typeface="Huawei Sans" panose="020C0503030203020204" pitchFamily="34" charset="0"/>
              </a:rPr>
              <a:t>DHCP Discover</a:t>
            </a:r>
            <a:endParaRPr lang="en-US" altLang="zh-CN" sz="1200" b="1" dirty="0">
              <a:latin typeface="Huawei Sans" panose="020C0503030203020204" pitchFamily="34" charset="0"/>
              <a:sym typeface="Huawei Sans" panose="020C0503030203020204" pitchFamily="34" charset="0"/>
            </a:endParaRPr>
          </a:p>
        </p:txBody>
      </p:sp>
      <p:cxnSp>
        <p:nvCxnSpPr>
          <p:cNvPr id="25" name="直接箭头连接符 24"/>
          <p:cNvCxnSpPr/>
          <p:nvPr/>
        </p:nvCxnSpPr>
        <p:spPr bwMode="gray">
          <a:xfrm>
            <a:off x="2082143" y="5220328"/>
            <a:ext cx="745364" cy="0"/>
          </a:xfrm>
          <a:prstGeom prst="straightConnector1">
            <a:avLst/>
          </a:prstGeom>
          <a:solidFill>
            <a:schemeClr val="accent1"/>
          </a:solidFill>
          <a:ln w="38100" cap="flat" cmpd="sng" algn="ctr">
            <a:solidFill>
              <a:srgbClr val="00B0F0"/>
            </a:solidFill>
            <a:prstDash val="solid"/>
            <a:round/>
            <a:headEnd type="none" w="med" len="med"/>
            <a:tailEnd type="triangle"/>
          </a:ln>
          <a:effectLst/>
        </p:spPr>
      </p:cxnSp>
      <p:cxnSp>
        <p:nvCxnSpPr>
          <p:cNvPr id="28" name="直接箭头连接符 27"/>
          <p:cNvCxnSpPr/>
          <p:nvPr/>
        </p:nvCxnSpPr>
        <p:spPr bwMode="gray">
          <a:xfrm>
            <a:off x="3443438" y="4381287"/>
            <a:ext cx="664115" cy="0"/>
          </a:xfrm>
          <a:prstGeom prst="straightConnector1">
            <a:avLst/>
          </a:prstGeom>
          <a:solidFill>
            <a:schemeClr val="accent1"/>
          </a:solidFill>
          <a:ln w="38100" cap="flat" cmpd="sng" algn="ctr">
            <a:solidFill>
              <a:srgbClr val="00B0F0"/>
            </a:solidFill>
            <a:prstDash val="solid"/>
            <a:round/>
            <a:headEnd type="none" w="med" len="med"/>
            <a:tailEnd type="triangle"/>
          </a:ln>
          <a:effectLst/>
        </p:spPr>
      </p:cxnSp>
      <p:sp>
        <p:nvSpPr>
          <p:cNvPr id="26" name="文本框 25"/>
          <p:cNvSpPr txBox="1"/>
          <p:nvPr/>
        </p:nvSpPr>
        <p:spPr bwMode="gray">
          <a:xfrm>
            <a:off x="3151960" y="4003350"/>
            <a:ext cx="1440000" cy="285843"/>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200" i="0">
                <a:solidFill>
                  <a:srgbClr val="EC706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b="1" dirty="0">
                <a:latin typeface="Huawei Sans" panose="020C0503030203020204" pitchFamily="34" charset="0"/>
              </a:rPr>
              <a:t>DHCP Discover</a:t>
            </a:r>
            <a:endParaRPr lang="en-US" altLang="zh-CN" b="1" dirty="0">
              <a:latin typeface="Huawei Sans" panose="020C0503030203020204" pitchFamily="34" charset="0"/>
              <a:sym typeface="Huawei Sans" panose="020C0503030203020204" pitchFamily="34" charset="0"/>
            </a:endParaRPr>
          </a:p>
        </p:txBody>
      </p:sp>
      <p:sp>
        <p:nvSpPr>
          <p:cNvPr id="61" name="十字形 60"/>
          <p:cNvSpPr/>
          <p:nvPr/>
        </p:nvSpPr>
        <p:spPr bwMode="gray">
          <a:xfrm rot="2785165">
            <a:off x="3621906" y="3744815"/>
            <a:ext cx="314163" cy="314163"/>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9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圆角矩形 62"/>
          <p:cNvSpPr/>
          <p:nvPr/>
        </p:nvSpPr>
        <p:spPr bwMode="gray">
          <a:xfrm>
            <a:off x="6151617" y="3408023"/>
            <a:ext cx="5278804" cy="2844316"/>
          </a:xfrm>
          <a:prstGeom prst="roundRect">
            <a:avLst>
              <a:gd name="adj" fmla="val 164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云形 63"/>
          <p:cNvSpPr/>
          <p:nvPr/>
        </p:nvSpPr>
        <p:spPr bwMode="gray">
          <a:xfrm>
            <a:off x="6183748" y="5224261"/>
            <a:ext cx="2622114" cy="1164760"/>
          </a:xfrm>
          <a:prstGeom prst="cloud">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50000"/>
              </a:lnSpc>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云形 66"/>
          <p:cNvSpPr/>
          <p:nvPr/>
        </p:nvSpPr>
        <p:spPr bwMode="gray">
          <a:xfrm>
            <a:off x="6197996" y="3575615"/>
            <a:ext cx="2622114" cy="1164760"/>
          </a:xfrm>
          <a:prstGeom prst="cloud">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50000"/>
              </a:lnSpc>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直接连接符 67"/>
          <p:cNvCxnSpPr>
            <a:stCxn id="75" idx="3"/>
          </p:cNvCxnSpPr>
          <p:nvPr/>
        </p:nvCxnSpPr>
        <p:spPr bwMode="gray">
          <a:xfrm>
            <a:off x="8429880" y="3970461"/>
            <a:ext cx="519436" cy="7079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74" idx="3"/>
            <a:endCxn id="75" idx="1"/>
          </p:cNvCxnSpPr>
          <p:nvPr/>
        </p:nvCxnSpPr>
        <p:spPr bwMode="gray">
          <a:xfrm>
            <a:off x="7040209" y="3970461"/>
            <a:ext cx="84967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73" idx="3"/>
            <a:endCxn id="76" idx="1"/>
          </p:cNvCxnSpPr>
          <p:nvPr/>
        </p:nvCxnSpPr>
        <p:spPr bwMode="gray">
          <a:xfrm>
            <a:off x="7040209" y="5634070"/>
            <a:ext cx="84967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6" idx="3"/>
          </p:cNvCxnSpPr>
          <p:nvPr/>
        </p:nvCxnSpPr>
        <p:spPr bwMode="gray">
          <a:xfrm flipV="1">
            <a:off x="8429880" y="4907828"/>
            <a:ext cx="521813" cy="72624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73" name="图片 72" descr="PC.png"/>
          <p:cNvPicPr>
            <a:picLocks noChangeAspect="1"/>
          </p:cNvPicPr>
          <p:nvPr/>
        </p:nvPicPr>
        <p:blipFill>
          <a:blip r:embed="rId3" cstate="print"/>
          <a:stretch>
            <a:fillRect/>
          </a:stretch>
        </p:blipFill>
        <p:spPr bwMode="gray">
          <a:xfrm>
            <a:off x="6501146" y="5427070"/>
            <a:ext cx="539063" cy="414000"/>
          </a:xfrm>
          <a:prstGeom prst="rect">
            <a:avLst/>
          </a:prstGeom>
        </p:spPr>
      </p:pic>
      <p:pic>
        <p:nvPicPr>
          <p:cNvPr id="74" name="图片 73" descr="PC.png"/>
          <p:cNvPicPr>
            <a:picLocks noChangeAspect="1"/>
          </p:cNvPicPr>
          <p:nvPr/>
        </p:nvPicPr>
        <p:blipFill>
          <a:blip r:embed="rId3" cstate="print"/>
          <a:stretch>
            <a:fillRect/>
          </a:stretch>
        </p:blipFill>
        <p:spPr bwMode="gray">
          <a:xfrm>
            <a:off x="6501146" y="3763461"/>
            <a:ext cx="539063" cy="414000"/>
          </a:xfrm>
          <a:prstGeom prst="rect">
            <a:avLst/>
          </a:prstGeom>
        </p:spPr>
      </p:pic>
      <p:pic>
        <p:nvPicPr>
          <p:cNvPr id="75" name="图片 74" descr="接入交换机.png"/>
          <p:cNvPicPr>
            <a:picLocks noChangeAspect="1"/>
          </p:cNvPicPr>
          <p:nvPr/>
        </p:nvPicPr>
        <p:blipFill>
          <a:blip r:embed="rId4" cstate="print"/>
          <a:stretch>
            <a:fillRect/>
          </a:stretch>
        </p:blipFill>
        <p:spPr bwMode="gray">
          <a:xfrm>
            <a:off x="7889880" y="3749552"/>
            <a:ext cx="540000" cy="441818"/>
          </a:xfrm>
          <a:prstGeom prst="rect">
            <a:avLst/>
          </a:prstGeom>
        </p:spPr>
      </p:pic>
      <p:pic>
        <p:nvPicPr>
          <p:cNvPr id="76" name="图片 75" descr="接入交换机.png"/>
          <p:cNvPicPr>
            <a:picLocks noChangeAspect="1"/>
          </p:cNvPicPr>
          <p:nvPr/>
        </p:nvPicPr>
        <p:blipFill>
          <a:blip r:embed="rId4" cstate="print"/>
          <a:stretch>
            <a:fillRect/>
          </a:stretch>
        </p:blipFill>
        <p:spPr bwMode="gray">
          <a:xfrm>
            <a:off x="7889880" y="5413161"/>
            <a:ext cx="540000" cy="441818"/>
          </a:xfrm>
          <a:prstGeom prst="rect">
            <a:avLst/>
          </a:prstGeom>
        </p:spPr>
      </p:pic>
      <p:pic>
        <p:nvPicPr>
          <p:cNvPr id="77"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8942332" y="4537077"/>
            <a:ext cx="628652" cy="514351"/>
          </a:xfrm>
          <a:prstGeom prst="rect">
            <a:avLst/>
          </a:prstGeom>
          <a:noFill/>
        </p:spPr>
      </p:pic>
      <p:sp>
        <p:nvSpPr>
          <p:cNvPr id="79" name="TextBox 25"/>
          <p:cNvSpPr txBox="1"/>
          <p:nvPr/>
        </p:nvSpPr>
        <p:spPr bwMode="gray">
          <a:xfrm>
            <a:off x="9064549" y="4983527"/>
            <a:ext cx="747303" cy="415498"/>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Box 25"/>
          <p:cNvSpPr txBox="1"/>
          <p:nvPr/>
        </p:nvSpPr>
        <p:spPr bwMode="gray">
          <a:xfrm>
            <a:off x="7863202" y="4083872"/>
            <a:ext cx="602145" cy="415498"/>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SW1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Box 11"/>
          <p:cNvSpPr txBox="1"/>
          <p:nvPr/>
        </p:nvSpPr>
        <p:spPr bwMode="gray">
          <a:xfrm>
            <a:off x="6385684" y="4083872"/>
            <a:ext cx="959458" cy="415498"/>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Client A</a:t>
            </a:r>
          </a:p>
        </p:txBody>
      </p:sp>
      <p:sp>
        <p:nvSpPr>
          <p:cNvPr id="83" name="TextBox 25"/>
          <p:cNvSpPr txBox="1"/>
          <p:nvPr/>
        </p:nvSpPr>
        <p:spPr bwMode="gray">
          <a:xfrm>
            <a:off x="7875312" y="5777759"/>
            <a:ext cx="587099" cy="415498"/>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SW2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Box 86"/>
          <p:cNvSpPr txBox="1"/>
          <p:nvPr/>
        </p:nvSpPr>
        <p:spPr bwMode="gray">
          <a:xfrm>
            <a:off x="6385336" y="5777759"/>
            <a:ext cx="910020" cy="415498"/>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Client B</a:t>
            </a:r>
          </a:p>
        </p:txBody>
      </p:sp>
      <p:sp>
        <p:nvSpPr>
          <p:cNvPr id="87" name="文本框 86"/>
          <p:cNvSpPr txBox="1"/>
          <p:nvPr/>
        </p:nvSpPr>
        <p:spPr bwMode="gray">
          <a:xfrm>
            <a:off x="7215265" y="4928938"/>
            <a:ext cx="1440000" cy="256383"/>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altLang="zh-CN" sz="1200" b="1" dirty="0">
                <a:latin typeface="Huawei Sans" panose="020C0503030203020204" pitchFamily="34" charset="0"/>
              </a:rPr>
              <a:t>DHCP Discover</a:t>
            </a:r>
            <a:endParaRPr lang="en-US" altLang="zh-CN" sz="1200" b="1" dirty="0">
              <a:latin typeface="Huawei Sans" panose="020C0503030203020204" pitchFamily="34" charset="0"/>
              <a:sym typeface="Huawei Sans" panose="020C0503030203020204" pitchFamily="34" charset="0"/>
            </a:endParaRPr>
          </a:p>
        </p:txBody>
      </p:sp>
      <p:cxnSp>
        <p:nvCxnSpPr>
          <p:cNvPr id="88" name="直接箭头连接符 87"/>
          <p:cNvCxnSpPr/>
          <p:nvPr/>
        </p:nvCxnSpPr>
        <p:spPr bwMode="gray">
          <a:xfrm>
            <a:off x="7581037" y="5312688"/>
            <a:ext cx="745364" cy="0"/>
          </a:xfrm>
          <a:prstGeom prst="straightConnector1">
            <a:avLst/>
          </a:prstGeom>
          <a:solidFill>
            <a:schemeClr val="accent1"/>
          </a:solidFill>
          <a:ln w="38100" cap="flat" cmpd="sng" algn="ctr">
            <a:solidFill>
              <a:srgbClr val="00B0F0"/>
            </a:solidFill>
            <a:prstDash val="solid"/>
            <a:round/>
            <a:headEnd type="none" w="med" len="med"/>
            <a:tailEnd type="triangle"/>
          </a:ln>
          <a:effectLst/>
        </p:spPr>
      </p:cxnSp>
      <p:sp>
        <p:nvSpPr>
          <p:cNvPr id="91" name="云形 90"/>
          <p:cNvSpPr/>
          <p:nvPr/>
        </p:nvSpPr>
        <p:spPr bwMode="gray">
          <a:xfrm>
            <a:off x="4671612" y="4225676"/>
            <a:ext cx="1282535" cy="1459723"/>
          </a:xfrm>
          <a:prstGeom prst="cloud">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50000"/>
              </a:lnSpc>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箭头连接符 88"/>
          <p:cNvCxnSpPr/>
          <p:nvPr/>
        </p:nvCxnSpPr>
        <p:spPr bwMode="gray">
          <a:xfrm>
            <a:off x="8942332" y="4473647"/>
            <a:ext cx="664115" cy="0"/>
          </a:xfrm>
          <a:prstGeom prst="straightConnector1">
            <a:avLst/>
          </a:prstGeom>
          <a:solidFill>
            <a:schemeClr val="accent1"/>
          </a:solidFill>
          <a:ln w="38100" cap="flat" cmpd="sng" algn="ctr">
            <a:solidFill>
              <a:srgbClr val="00B0F0"/>
            </a:solidFill>
            <a:prstDash val="solid"/>
            <a:round/>
            <a:headEnd type="none" w="med" len="med"/>
            <a:tailEnd type="triangle"/>
          </a:ln>
          <a:effectLst/>
        </p:spPr>
      </p:cxnSp>
      <p:sp>
        <p:nvSpPr>
          <p:cNvPr id="90" name="文本框 89"/>
          <p:cNvSpPr txBox="1"/>
          <p:nvPr/>
        </p:nvSpPr>
        <p:spPr bwMode="gray">
          <a:xfrm>
            <a:off x="8650854" y="4095710"/>
            <a:ext cx="1440000" cy="285843"/>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200" i="0">
                <a:solidFill>
                  <a:srgbClr val="EC706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altLang="zh-CN" b="1" dirty="0">
                <a:latin typeface="Huawei Sans" panose="020C0503030203020204" pitchFamily="34" charset="0"/>
              </a:rPr>
              <a:t>DHCP Discover</a:t>
            </a:r>
            <a:endParaRPr lang="en-US" altLang="zh-CN" b="1" dirty="0">
              <a:latin typeface="Huawei Sans" panose="020C0503030203020204" pitchFamily="34" charset="0"/>
              <a:sym typeface="Huawei Sans" panose="020C0503030203020204" pitchFamily="34" charset="0"/>
            </a:endParaRPr>
          </a:p>
        </p:txBody>
      </p:sp>
      <p:sp>
        <p:nvSpPr>
          <p:cNvPr id="92" name="文本框 91"/>
          <p:cNvSpPr txBox="1"/>
          <p:nvPr/>
        </p:nvSpPr>
        <p:spPr bwMode="gray">
          <a:xfrm>
            <a:off x="8610844" y="5107224"/>
            <a:ext cx="1347511" cy="45799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600" b="1" dirty="0">
                <a:solidFill>
                  <a:srgbClr val="EC7061"/>
                </a:solidFill>
                <a:latin typeface="Huawei Sans" panose="020C0503030203020204" pitchFamily="34" charset="0"/>
              </a:rPr>
              <a:t>DHCP relay</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2" name="组合 61"/>
          <p:cNvGrpSpPr/>
          <p:nvPr/>
        </p:nvGrpSpPr>
        <p:grpSpPr bwMode="gray">
          <a:xfrm>
            <a:off x="9021707" y="3818421"/>
            <a:ext cx="288001" cy="288001"/>
            <a:chOff x="10467178" y="5640414"/>
            <a:chExt cx="213540" cy="213540"/>
          </a:xfrm>
        </p:grpSpPr>
        <p:sp>
          <p:nvSpPr>
            <p:cNvPr id="65" name="椭圆 64"/>
            <p:cNvSpPr>
              <a:spLocks noChangeAspect="1"/>
            </p:cNvSpPr>
            <p:nvPr/>
          </p:nvSpPr>
          <p:spPr bwMode="gray">
            <a:xfrm>
              <a:off x="10467178" y="5640414"/>
              <a:ext cx="213540" cy="21354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任意多边形 65"/>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 name="直接连接符 5"/>
          <p:cNvCxnSpPr>
            <a:stCxn id="14" idx="3"/>
            <a:endCxn id="15" idx="1"/>
          </p:cNvCxnSpPr>
          <p:nvPr/>
        </p:nvCxnSpPr>
        <p:spPr bwMode="gray">
          <a:xfrm flipV="1">
            <a:off x="4072090" y="4701892"/>
            <a:ext cx="1018201" cy="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图片 14" descr="交换机.png"/>
          <p:cNvPicPr>
            <a:picLocks noChangeAspect="1"/>
          </p:cNvPicPr>
          <p:nvPr/>
        </p:nvPicPr>
        <p:blipFill>
          <a:blip r:embed="rId6" cstate="print"/>
          <a:stretch>
            <a:fillRect/>
          </a:stretch>
        </p:blipFill>
        <p:spPr bwMode="gray">
          <a:xfrm>
            <a:off x="5090291" y="4480984"/>
            <a:ext cx="539999" cy="441816"/>
          </a:xfrm>
          <a:prstGeom prst="rect">
            <a:avLst/>
          </a:prstGeom>
        </p:spPr>
      </p:pic>
      <p:sp>
        <p:nvSpPr>
          <p:cNvPr id="17" name="TextBox 7"/>
          <p:cNvSpPr txBox="1"/>
          <p:nvPr/>
        </p:nvSpPr>
        <p:spPr bwMode="gray">
          <a:xfrm>
            <a:off x="4769030" y="4784035"/>
            <a:ext cx="1291874" cy="415498"/>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DHCP server</a:t>
            </a:r>
          </a:p>
        </p:txBody>
      </p:sp>
      <p:sp>
        <p:nvSpPr>
          <p:cNvPr id="93" name="文本框 92"/>
          <p:cNvSpPr txBox="1"/>
          <p:nvPr/>
        </p:nvSpPr>
        <p:spPr bwMode="gray">
          <a:xfrm>
            <a:off x="4877980" y="5115235"/>
            <a:ext cx="1298579"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rPr>
              <a:t>Layer 2 broadcast domain 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云形 93"/>
          <p:cNvSpPr/>
          <p:nvPr/>
        </p:nvSpPr>
        <p:spPr bwMode="gray">
          <a:xfrm>
            <a:off x="10181567" y="4346918"/>
            <a:ext cx="1282535" cy="1459723"/>
          </a:xfrm>
          <a:prstGeom prst="cloud">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50000"/>
              </a:lnSpc>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连接符 68"/>
          <p:cNvCxnSpPr>
            <a:stCxn id="77" idx="3"/>
            <a:endCxn id="78" idx="1"/>
          </p:cNvCxnSpPr>
          <p:nvPr/>
        </p:nvCxnSpPr>
        <p:spPr bwMode="gray">
          <a:xfrm flipV="1">
            <a:off x="9570984" y="4794252"/>
            <a:ext cx="1018201" cy="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78" name="图片 77" descr="交换机.png"/>
          <p:cNvPicPr>
            <a:picLocks noChangeAspect="1"/>
          </p:cNvPicPr>
          <p:nvPr/>
        </p:nvPicPr>
        <p:blipFill>
          <a:blip r:embed="rId6" cstate="print"/>
          <a:stretch>
            <a:fillRect/>
          </a:stretch>
        </p:blipFill>
        <p:spPr bwMode="gray">
          <a:xfrm>
            <a:off x="10589185" y="4573344"/>
            <a:ext cx="539999" cy="441816"/>
          </a:xfrm>
          <a:prstGeom prst="rect">
            <a:avLst/>
          </a:prstGeom>
        </p:spPr>
      </p:pic>
      <p:sp>
        <p:nvSpPr>
          <p:cNvPr id="80" name="TextBox 7"/>
          <p:cNvSpPr txBox="1"/>
          <p:nvPr/>
        </p:nvSpPr>
        <p:spPr bwMode="gray">
          <a:xfrm>
            <a:off x="10257029" y="4849380"/>
            <a:ext cx="1291874" cy="415498"/>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DHCP server</a:t>
            </a:r>
          </a:p>
        </p:txBody>
      </p:sp>
      <p:sp>
        <p:nvSpPr>
          <p:cNvPr id="96" name="文本框 95"/>
          <p:cNvSpPr txBox="1"/>
          <p:nvPr/>
        </p:nvSpPr>
        <p:spPr bwMode="gray">
          <a:xfrm>
            <a:off x="1632407" y="5560477"/>
            <a:ext cx="1298579"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rPr>
              <a:t>Layer 2 broadcast domain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bwMode="gray">
          <a:xfrm>
            <a:off x="1642203" y="3891667"/>
            <a:ext cx="1298579"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rPr>
              <a:t>Layer 2 broadcast domain 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bwMode="gray">
          <a:xfrm>
            <a:off x="7107698" y="3988759"/>
            <a:ext cx="1298579"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rPr>
              <a:t>Layer 2 broadcast domain 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7114417" y="5650687"/>
            <a:ext cx="1298579"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rPr>
              <a:t>Layer 2 broadcast domain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bwMode="gray">
          <a:xfrm>
            <a:off x="10355054" y="5135102"/>
            <a:ext cx="1298579"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rPr>
              <a:t>Layer 2 broadcast domain 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266836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0" indent="0" algn="l" fontAlgn="ctr">
              <a:buNone/>
            </a:pPr>
            <a:r>
              <a:rPr lang="en-US" sz="1600" dirty="0">
                <a:latin typeface="Huawei Sans" panose="020C0503030203020204" pitchFamily="34" charset="0"/>
              </a:rPr>
              <a:t>A DHCP relay agent forwards DHCP messages between a DHCP client and a DHCP server, so the DHCP relay agent modifies only some fields in DHCP messages. The message format remains unchanged, as shown in the following figure.</a:t>
            </a:r>
            <a:endParaRPr lang="en-US" altLang="zh-CN" sz="1600" dirty="0">
              <a:latin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DHCP Relay Message Format</a:t>
            </a:r>
            <a:endParaRPr lang="en-US" altLang="zh-CN"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543250993"/>
              </p:ext>
            </p:extLst>
          </p:nvPr>
        </p:nvGraphicFramePr>
        <p:xfrm>
          <a:off x="1901245" y="2169423"/>
          <a:ext cx="3453788" cy="4149409"/>
        </p:xfrm>
        <a:graphic>
          <a:graphicData uri="http://schemas.openxmlformats.org/drawingml/2006/table">
            <a:tbl>
              <a:tblPr firstRow="1" bandRow="1">
                <a:tableStyleId>{72833802-FEF1-4C79-8D5D-14CF1EAF98D9}</a:tableStyleId>
              </a:tblPr>
              <a:tblGrid>
                <a:gridCol w="873148">
                  <a:extLst>
                    <a:ext uri="{9D8B030D-6E8A-4147-A177-3AD203B41FA5}">
                      <a16:colId xmlns:a16="http://schemas.microsoft.com/office/drawing/2014/main" val="20000"/>
                    </a:ext>
                  </a:extLst>
                </a:gridCol>
                <a:gridCol w="862965">
                  <a:extLst>
                    <a:ext uri="{9D8B030D-6E8A-4147-A177-3AD203B41FA5}">
                      <a16:colId xmlns:a16="http://schemas.microsoft.com/office/drawing/2014/main" val="20001"/>
                    </a:ext>
                  </a:extLst>
                </a:gridCol>
                <a:gridCol w="850900">
                  <a:extLst>
                    <a:ext uri="{9D8B030D-6E8A-4147-A177-3AD203B41FA5}">
                      <a16:colId xmlns:a16="http://schemas.microsoft.com/office/drawing/2014/main" val="20002"/>
                    </a:ext>
                  </a:extLst>
                </a:gridCol>
                <a:gridCol w="866775">
                  <a:extLst>
                    <a:ext uri="{9D8B030D-6E8A-4147-A177-3AD203B41FA5}">
                      <a16:colId xmlns:a16="http://schemas.microsoft.com/office/drawing/2014/main" val="20003"/>
                    </a:ext>
                  </a:extLst>
                </a:gridCol>
              </a:tblGrid>
              <a:tr h="370840">
                <a:tc>
                  <a:txBody>
                    <a:bodyPr/>
                    <a:lstStyle/>
                    <a:p>
                      <a:pPr algn="ctr" fontAlgn="ctr"/>
                      <a:r>
                        <a:rPr lang="en-US" sz="1600" dirty="0">
                          <a:solidFill>
                            <a:schemeClr val="bg1">
                              <a:lumMod val="50000"/>
                            </a:schemeClr>
                          </a:solidFill>
                          <a:latin typeface="Huawei Sans" panose="020C0503030203020204" pitchFamily="34" charset="0"/>
                        </a:rPr>
                        <a:t>Op</a:t>
                      </a:r>
                      <a:endParaRPr lang="en-US" altLang="zh-CN" sz="1600" b="0" dirty="0">
                        <a:solidFill>
                          <a:schemeClr val="bg1">
                            <a:lumMod val="50000"/>
                          </a:schemeClr>
                        </a:solidFill>
                        <a:latin typeface="Huawei Sans" panose="020C050303020302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034" rtl="0" eaLnBrk="1" fontAlgn="ctr" latinLnBrk="0" hangingPunct="1"/>
                      <a:r>
                        <a:rPr lang="en-US" sz="1600" dirty="0" err="1">
                          <a:solidFill>
                            <a:schemeClr val="bg1">
                              <a:lumMod val="50000"/>
                            </a:schemeClr>
                          </a:solidFill>
                          <a:latin typeface="Huawei Sans" panose="020C0503030203020204" pitchFamily="34" charset="0"/>
                        </a:rPr>
                        <a:t>Htype</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034" rtl="0" eaLnBrk="1" fontAlgn="ctr" latinLnBrk="0" hangingPunct="1"/>
                      <a:r>
                        <a:rPr lang="en-US" sz="1600" dirty="0" err="1">
                          <a:solidFill>
                            <a:schemeClr val="bg1">
                              <a:lumMod val="50000"/>
                            </a:schemeClr>
                          </a:solidFill>
                          <a:latin typeface="Huawei Sans" panose="020C0503030203020204" pitchFamily="34" charset="0"/>
                        </a:rPr>
                        <a:t>Hlen</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034" rtl="0" eaLnBrk="1" fontAlgn="ctr" latinLnBrk="0" hangingPunct="1"/>
                      <a:r>
                        <a:rPr lang="en-US" sz="1799" dirty="0">
                          <a:solidFill>
                            <a:schemeClr val="tx1"/>
                          </a:solidFill>
                          <a:latin typeface="Huawei Sans" panose="020C0503030203020204" pitchFamily="34" charset="0"/>
                        </a:rPr>
                        <a:t>Hops</a:t>
                      </a: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40838">
                <a:tc gridSpan="4">
                  <a:txBody>
                    <a:bodyPr/>
                    <a:lstStyle/>
                    <a:p>
                      <a:pPr marL="0" algn="ctr" defTabSz="914034" rtl="0" eaLnBrk="1" fontAlgn="ctr" latinLnBrk="0" hangingPunct="1"/>
                      <a:r>
                        <a:rPr lang="en-US" sz="1600" dirty="0" err="1">
                          <a:solidFill>
                            <a:schemeClr val="bg1">
                              <a:lumMod val="50000"/>
                            </a:schemeClr>
                          </a:solidFill>
                          <a:latin typeface="Huawei Sans" panose="020C0503030203020204" pitchFamily="34" charset="0"/>
                        </a:rPr>
                        <a:t>Xid</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dirty="0"/>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370840">
                <a:tc gridSpan="2">
                  <a:txBody>
                    <a:bodyPr/>
                    <a:lstStyle/>
                    <a:p>
                      <a:pPr marL="0" algn="ctr" defTabSz="914034" rtl="0" eaLnBrk="1" fontAlgn="ctr" latinLnBrk="0" hangingPunct="1"/>
                      <a:r>
                        <a:rPr lang="en-US" sz="1600" dirty="0">
                          <a:solidFill>
                            <a:schemeClr val="bg1">
                              <a:lumMod val="50000"/>
                            </a:schemeClr>
                          </a:solidFill>
                          <a:latin typeface="Huawei Sans" panose="020C0503030203020204" pitchFamily="34" charset="0"/>
                        </a:rPr>
                        <a:t>Secs</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dirty="0"/>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gridSpan="2">
                  <a:txBody>
                    <a:bodyPr/>
                    <a:lstStyle/>
                    <a:p>
                      <a:pPr marL="0" algn="ctr" defTabSz="914034" rtl="0" eaLnBrk="1" fontAlgn="ctr" latinLnBrk="0" hangingPunct="1"/>
                      <a:r>
                        <a:rPr lang="en-US" sz="1600" dirty="0">
                          <a:solidFill>
                            <a:schemeClr val="bg1">
                              <a:lumMod val="50000"/>
                            </a:schemeClr>
                          </a:solidFill>
                          <a:latin typeface="Huawei Sans" panose="020C0503030203020204" pitchFamily="34" charset="0"/>
                        </a:rPr>
                        <a:t>Flags</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extLst>
                  <a:ext uri="{0D108BD9-81ED-4DB2-BD59-A6C34878D82A}">
                    <a16:rowId xmlns:a16="http://schemas.microsoft.com/office/drawing/2014/main" val="10002"/>
                  </a:ext>
                </a:extLst>
              </a:tr>
              <a:tr h="370840">
                <a:tc gridSpan="4">
                  <a:txBody>
                    <a:bodyPr/>
                    <a:lstStyle/>
                    <a:p>
                      <a:pPr marL="0" algn="ctr" defTabSz="914034" rtl="0" eaLnBrk="1" fontAlgn="ctr" latinLnBrk="0" hangingPunct="1"/>
                      <a:r>
                        <a:rPr lang="en-US" sz="1600" dirty="0" err="1">
                          <a:solidFill>
                            <a:schemeClr val="bg1">
                              <a:lumMod val="50000"/>
                            </a:schemeClr>
                          </a:solidFill>
                          <a:latin typeface="Huawei Sans" panose="020C0503030203020204" pitchFamily="34" charset="0"/>
                        </a:rPr>
                        <a:t>Ciaddr</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034" rtl="0" eaLnBrk="1" latinLnBrk="0" hangingPunct="1"/>
                      <a:endParaRPr lang="zh-CN" altLang="en-US" sz="1799" b="0" kern="1200" dirty="0">
                        <a:solidFill>
                          <a:schemeClr val="tx1"/>
                        </a:solidFill>
                        <a:latin typeface="Arial"/>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393057">
                <a:tc gridSpan="4">
                  <a:txBody>
                    <a:bodyPr/>
                    <a:lstStyle/>
                    <a:p>
                      <a:pPr marL="0" algn="ctr" defTabSz="914034" rtl="0" eaLnBrk="1" fontAlgn="ctr" latinLnBrk="0" hangingPunct="1"/>
                      <a:r>
                        <a:rPr lang="en-US" sz="1600" dirty="0" err="1">
                          <a:solidFill>
                            <a:schemeClr val="bg1">
                              <a:lumMod val="50000"/>
                            </a:schemeClr>
                          </a:solidFill>
                          <a:latin typeface="Huawei Sans" panose="020C0503030203020204" pitchFamily="34" charset="0"/>
                        </a:rPr>
                        <a:t>Yiaddr</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034" rtl="0" eaLnBrk="1" latinLnBrk="0" hangingPunct="1"/>
                      <a:endParaRPr lang="zh-CN" altLang="en-US" sz="1799" b="0" kern="1200" dirty="0">
                        <a:solidFill>
                          <a:schemeClr val="tx1"/>
                        </a:solidFill>
                        <a:latin typeface="Arial"/>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4"/>
                  </a:ext>
                </a:extLst>
              </a:tr>
              <a:tr h="370840">
                <a:tc gridSpan="4">
                  <a:txBody>
                    <a:bodyPr/>
                    <a:lstStyle/>
                    <a:p>
                      <a:pPr marL="0" algn="ctr" defTabSz="914034" rtl="0" eaLnBrk="1" fontAlgn="ctr" latinLnBrk="0" hangingPunct="1"/>
                      <a:r>
                        <a:rPr lang="en-US" sz="1600" dirty="0" err="1">
                          <a:solidFill>
                            <a:schemeClr val="bg1">
                              <a:lumMod val="50000"/>
                            </a:schemeClr>
                          </a:solidFill>
                          <a:latin typeface="Huawei Sans" panose="020C0503030203020204" pitchFamily="34" charset="0"/>
                        </a:rPr>
                        <a:t>Siaddr</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034" rtl="0" eaLnBrk="1" latinLnBrk="0" hangingPunct="1"/>
                      <a:endParaRPr lang="zh-CN" altLang="en-US" sz="1799" b="0" kern="1200" dirty="0">
                        <a:solidFill>
                          <a:schemeClr val="tx1"/>
                        </a:solidFill>
                        <a:latin typeface="Arial"/>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5"/>
                  </a:ext>
                </a:extLst>
              </a:tr>
              <a:tr h="370840">
                <a:tc gridSpan="4">
                  <a:txBody>
                    <a:bodyPr/>
                    <a:lstStyle/>
                    <a:p>
                      <a:pPr marL="0" algn="ctr" defTabSz="914034" rtl="0" eaLnBrk="1" fontAlgn="ctr" latinLnBrk="0" hangingPunct="1"/>
                      <a:r>
                        <a:rPr lang="en-US" sz="1600" dirty="0" err="1">
                          <a:solidFill>
                            <a:schemeClr val="tx1"/>
                          </a:solidFill>
                          <a:latin typeface="Huawei Sans" panose="020C0503030203020204" pitchFamily="34" charset="0"/>
                        </a:rPr>
                        <a:t>Giaddr</a:t>
                      </a:r>
                      <a:endParaRPr lang="en-US" altLang="zh-CN" sz="1600" b="0" kern="1200" dirty="0">
                        <a:solidFill>
                          <a:schemeClr val="tx1"/>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034" rtl="0" eaLnBrk="1" latinLnBrk="0" hangingPunct="1"/>
                      <a:endParaRPr lang="zh-CN" altLang="en-US" sz="1799" b="0" kern="1200" dirty="0">
                        <a:solidFill>
                          <a:schemeClr val="tx1"/>
                        </a:solidFill>
                        <a:latin typeface="Arial"/>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6"/>
                  </a:ext>
                </a:extLst>
              </a:tr>
              <a:tr h="370840">
                <a:tc gridSpan="4">
                  <a:txBody>
                    <a:bodyPr/>
                    <a:lstStyle/>
                    <a:p>
                      <a:pPr marL="0" algn="ctr" defTabSz="914034" rtl="0" eaLnBrk="1" fontAlgn="ctr" latinLnBrk="0" hangingPunct="1"/>
                      <a:r>
                        <a:rPr lang="en-US" sz="1600" dirty="0" err="1">
                          <a:solidFill>
                            <a:schemeClr val="bg1">
                              <a:lumMod val="50000"/>
                            </a:schemeClr>
                          </a:solidFill>
                          <a:latin typeface="Huawei Sans" panose="020C0503030203020204" pitchFamily="34" charset="0"/>
                        </a:rPr>
                        <a:t>Chaddr</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034" rtl="0" eaLnBrk="1" latinLnBrk="0" hangingPunct="1"/>
                      <a:endParaRPr lang="zh-CN" altLang="en-US" sz="1799" b="0" kern="1200" dirty="0">
                        <a:solidFill>
                          <a:schemeClr val="tx1"/>
                        </a:solidFill>
                        <a:latin typeface="Arial"/>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370840">
                <a:tc gridSpan="4">
                  <a:txBody>
                    <a:bodyPr/>
                    <a:lstStyle/>
                    <a:p>
                      <a:pPr marL="0" algn="ctr" defTabSz="914034" rtl="0" eaLnBrk="1" fontAlgn="ctr" latinLnBrk="0" hangingPunct="1"/>
                      <a:r>
                        <a:rPr lang="en-US" sz="1600" dirty="0" err="1">
                          <a:solidFill>
                            <a:schemeClr val="bg1">
                              <a:lumMod val="50000"/>
                            </a:schemeClr>
                          </a:solidFill>
                          <a:latin typeface="Huawei Sans" panose="020C0503030203020204" pitchFamily="34" charset="0"/>
                        </a:rPr>
                        <a:t>Sname</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034" rtl="0" eaLnBrk="1" latinLnBrk="0" hangingPunct="1"/>
                      <a:endParaRPr lang="zh-CN" altLang="en-US" sz="1799" b="0" kern="1200" dirty="0">
                        <a:solidFill>
                          <a:schemeClr val="tx1"/>
                        </a:solidFill>
                        <a:latin typeface="Arial"/>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8"/>
                  </a:ext>
                </a:extLst>
              </a:tr>
              <a:tr h="370840">
                <a:tc gridSpan="4">
                  <a:txBody>
                    <a:bodyPr/>
                    <a:lstStyle/>
                    <a:p>
                      <a:pPr marL="0" algn="ctr" defTabSz="914034" rtl="0" eaLnBrk="1" fontAlgn="ctr" latinLnBrk="0" hangingPunct="1"/>
                      <a:r>
                        <a:rPr lang="en-US" sz="1600" dirty="0">
                          <a:solidFill>
                            <a:schemeClr val="bg1">
                              <a:lumMod val="50000"/>
                            </a:schemeClr>
                          </a:solidFill>
                          <a:latin typeface="Huawei Sans" panose="020C0503030203020204" pitchFamily="34" charset="0"/>
                        </a:rPr>
                        <a:t>File</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034" rtl="0" eaLnBrk="1" latinLnBrk="0" hangingPunct="1"/>
                      <a:endParaRPr lang="zh-CN" altLang="en-US" sz="1799" b="0" kern="1200" dirty="0">
                        <a:solidFill>
                          <a:schemeClr val="tx1"/>
                        </a:solidFill>
                        <a:latin typeface="Arial"/>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348794">
                <a:tc gridSpan="4">
                  <a:txBody>
                    <a:bodyPr/>
                    <a:lstStyle/>
                    <a:p>
                      <a:pPr marL="0" algn="ctr" defTabSz="914034" rtl="0" eaLnBrk="1" fontAlgn="ctr" latinLnBrk="0" hangingPunct="1"/>
                      <a:r>
                        <a:rPr lang="en-US" sz="1600" dirty="0">
                          <a:solidFill>
                            <a:schemeClr val="bg1">
                              <a:lumMod val="50000"/>
                            </a:schemeClr>
                          </a:solidFill>
                          <a:latin typeface="Huawei Sans" panose="020C0503030203020204" pitchFamily="34" charset="0"/>
                        </a:rPr>
                        <a:t>Options(variable)</a:t>
                      </a:r>
                      <a:endParaRPr lang="en-US" altLang="zh-CN" sz="1600" b="0" kern="1200" dirty="0">
                        <a:solidFill>
                          <a:schemeClr val="bg1">
                            <a:lumMod val="50000"/>
                          </a:schemeClr>
                        </a:solidFill>
                        <a:latin typeface="Huawei Sans" panose="020C0503030203020204" pitchFamily="34" charset="0"/>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034" rtl="0" eaLnBrk="1" latinLnBrk="0" hangingPunct="1"/>
                      <a:endParaRPr lang="zh-CN" altLang="en-US" sz="1799" b="0" kern="1200" dirty="0">
                        <a:solidFill>
                          <a:schemeClr val="tx1"/>
                        </a:solidFill>
                        <a:latin typeface="Arial"/>
                        <a:ea typeface="+mn-ea"/>
                        <a:cs typeface="+mn-cs"/>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10"/>
                  </a:ext>
                </a:extLst>
              </a:tr>
            </a:tbl>
          </a:graphicData>
        </a:graphic>
      </p:graphicFrame>
      <p:sp>
        <p:nvSpPr>
          <p:cNvPr id="5" name="矩形 4"/>
          <p:cNvSpPr/>
          <p:nvPr/>
        </p:nvSpPr>
        <p:spPr bwMode="gray">
          <a:xfrm>
            <a:off x="6096000" y="2377510"/>
            <a:ext cx="5648500" cy="3416320"/>
          </a:xfrm>
          <a:prstGeom prst="rect">
            <a:avLst/>
          </a:prstGeom>
        </p:spPr>
        <p:txBody>
          <a:bodyPr wrap="square">
            <a:spAutoFit/>
          </a:bodyPr>
          <a:lstStyle/>
          <a:p>
            <a:pPr fontAlgn="ctr">
              <a:lnSpc>
                <a:spcPct val="150000"/>
              </a:lnSpc>
            </a:pPr>
            <a:r>
              <a:rPr lang="en-US" sz="1600" dirty="0">
                <a:latin typeface="Huawei Sans" panose="020C0503030203020204" pitchFamily="34" charset="0"/>
              </a:rPr>
              <a:t>Hops: indicates the number of DHCP relay agents that a DHCP message passes through. This field is set to 0 by a DHCP client or server. Its value increases by 1 each time the message passes through a DHCP relay agent.</a:t>
            </a:r>
            <a:endParaRPr lang="en-US" altLang="zh-CN" sz="1600" dirty="0">
              <a:latin typeface="Huawei Sans" panose="020C0503030203020204" pitchFamily="34" charset="0"/>
            </a:endParaRPr>
          </a:p>
          <a:p>
            <a:pPr fontAlgn="ctr">
              <a:lnSpc>
                <a:spcPct val="150000"/>
              </a:lnSpc>
            </a:pPr>
            <a:r>
              <a:rPr lang="en-US" sz="1600" dirty="0" err="1">
                <a:latin typeface="Huawei Sans" panose="020C0503030203020204" pitchFamily="34" charset="0"/>
              </a:rPr>
              <a:t>Giaddr</a:t>
            </a:r>
            <a:r>
              <a:rPr lang="en-US" sz="1600" dirty="0">
                <a:latin typeface="Huawei Sans" panose="020C0503030203020204" pitchFamily="34" charset="0"/>
              </a:rPr>
              <a:t> (gateway </a:t>
            </a:r>
            <a:r>
              <a:rPr lang="en-US" sz="1600" dirty="0" err="1">
                <a:latin typeface="Huawei Sans" panose="020C0503030203020204" pitchFamily="34" charset="0"/>
              </a:rPr>
              <a:t>ip</a:t>
            </a:r>
            <a:r>
              <a:rPr lang="en-US" sz="1600" dirty="0">
                <a:latin typeface="Huawei Sans" panose="020C0503030203020204" pitchFamily="34" charset="0"/>
              </a:rPr>
              <a:t> address): indicates the IP address of the first DHCP relay agent. When a client sends a DHCP Request message, the first DHCP relay agent fills its IP address in this field when forwarding the message to the DHCP server.</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33687122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6453363" y="2203023"/>
            <a:ext cx="5295726" cy="4170065"/>
          </a:xfrm>
        </p:spPr>
        <p:txBody>
          <a:bodyPr/>
          <a:lstStyle/>
          <a:p>
            <a:pPr marL="342900" indent="-342900" algn="l" fontAlgn="ctr">
              <a:buSzPct val="100000"/>
              <a:buFont typeface="+mj-lt"/>
              <a:buAutoNum type="arabicPeriod"/>
            </a:pPr>
            <a:r>
              <a:rPr lang="en-US" sz="1200" dirty="0">
                <a:latin typeface="Huawei Sans" panose="020C0503030203020204" pitchFamily="34" charset="0"/>
              </a:rPr>
              <a:t>Discovery stage: After receiving the DHCP Discover message broadcast by a DHCP client, the DHCP relay agent unicasts the DHCP Discover message to the DHCP server or the next-hop relay agent through routing.</a:t>
            </a:r>
            <a:endParaRPr lang="en-US" altLang="zh-CN" sz="1200" dirty="0">
              <a:latin typeface="Huawei Sans" panose="020C0503030203020204" pitchFamily="34" charset="0"/>
              <a:sym typeface="Huawei Sans" panose="020C0503030203020204" pitchFamily="34" charset="0"/>
            </a:endParaRPr>
          </a:p>
          <a:p>
            <a:pPr marL="342900" indent="-342900" algn="l" fontAlgn="ctr">
              <a:buSzPct val="100000"/>
              <a:buFont typeface="+mj-lt"/>
              <a:buAutoNum type="arabicPeriod"/>
            </a:pPr>
            <a:r>
              <a:rPr lang="en-US" sz="1200" dirty="0">
                <a:latin typeface="Huawei Sans" panose="020C0503030203020204" pitchFamily="34" charset="0"/>
              </a:rPr>
              <a:t>Offer stage: The DHCP server selects an address pool based on the </a:t>
            </a:r>
            <a:r>
              <a:rPr lang="en-US" sz="1200" dirty="0" err="1">
                <a:latin typeface="Huawei Sans" panose="020C0503030203020204" pitchFamily="34" charset="0"/>
              </a:rPr>
              <a:t>Giaddr</a:t>
            </a:r>
            <a:r>
              <a:rPr lang="en-US" sz="1200" dirty="0">
                <a:latin typeface="Huawei Sans" panose="020C0503030203020204" pitchFamily="34" charset="0"/>
              </a:rPr>
              <a:t> field in the DHCP Discover message to allocate network parameters to the DHCP client. After receiving the DHCP Offer message, the DHCP relay agent unicasts or multicasts the message to the DHCP client.</a:t>
            </a:r>
            <a:endParaRPr lang="en-US" altLang="zh-CN" sz="1200" dirty="0">
              <a:latin typeface="Huawei Sans" panose="020C0503030203020204" pitchFamily="34" charset="0"/>
              <a:sym typeface="Huawei Sans" panose="020C0503030203020204" pitchFamily="34" charset="0"/>
            </a:endParaRPr>
          </a:p>
          <a:p>
            <a:pPr marL="342900" indent="-342900" algn="l" fontAlgn="ctr">
              <a:buSzPct val="100000"/>
              <a:buFont typeface="+mj-lt"/>
              <a:buAutoNum type="arabicPeriod"/>
            </a:pPr>
            <a:r>
              <a:rPr lang="en-US" sz="1200" dirty="0">
                <a:latin typeface="Huawei Sans" panose="020C0503030203020204" pitchFamily="34" charset="0"/>
              </a:rPr>
              <a:t>Request stage: The DHCP relay agent processes the DHCP Request message from the client using the same method described in the Discovery stage.</a:t>
            </a:r>
            <a:endParaRPr lang="en-US" altLang="zh-CN" sz="1200" dirty="0">
              <a:latin typeface="Huawei Sans" panose="020C0503030203020204" pitchFamily="34" charset="0"/>
              <a:sym typeface="Huawei Sans" panose="020C0503030203020204" pitchFamily="34" charset="0"/>
            </a:endParaRPr>
          </a:p>
          <a:p>
            <a:pPr marL="342900" indent="-342900" algn="l" fontAlgn="ctr">
              <a:buSzPct val="100000"/>
              <a:buFont typeface="+mj-lt"/>
              <a:buAutoNum type="arabicPeriod"/>
            </a:pPr>
            <a:r>
              <a:rPr lang="en-US" sz="1200" dirty="0">
                <a:latin typeface="Huawei Sans" panose="020C0503030203020204" pitchFamily="34" charset="0"/>
              </a:rPr>
              <a:t>Acknowledgment stage: The DHCP relay agent processes the DHCP ACK message from the server using the same method described in the Offer stage.</a:t>
            </a:r>
            <a:endParaRPr lang="en-US" altLang="zh-CN" sz="1200" dirty="0">
              <a:latin typeface="Huawei Sans" panose="020C0503030203020204" pitchFamily="34" charset="0"/>
              <a:sym typeface="Huawei Sans" panose="020C0503030203020204" pitchFamily="34" charset="0"/>
            </a:endParaRPr>
          </a:p>
          <a:p>
            <a:pPr algn="l" fontAlgn="ctr"/>
            <a:endParaRPr lang="en-US" altLang="zh-CN" sz="1200" dirty="0">
              <a:latin typeface="Huawei Sans" panose="020C0503030203020204" pitchFamily="34" charset="0"/>
              <a:sym typeface="Huawei Sans" panose="020C0503030203020204" pitchFamily="34" charset="0"/>
            </a:endParaRPr>
          </a:p>
        </p:txBody>
      </p:sp>
      <p:sp>
        <p:nvSpPr>
          <p:cNvPr id="4" name="标题 3"/>
          <p:cNvSpPr>
            <a:spLocks noGrp="1"/>
          </p:cNvSpPr>
          <p:nvPr>
            <p:ph type="title"/>
          </p:nvPr>
        </p:nvSpPr>
        <p:spPr bwMode="gray"/>
        <p:txBody>
          <a:bodyPr/>
          <a:lstStyle/>
          <a:p>
            <a:pPr fontAlgn="ctr"/>
            <a:r>
              <a:rPr lang="en-US" dirty="0">
                <a:latin typeface="Huawei Sans" panose="020C0503030203020204" pitchFamily="34" charset="0"/>
              </a:rPr>
              <a:t>Working Mechanism of DHCP Relay</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bwMode="gray">
          <a:xfrm>
            <a:off x="432900" y="1777052"/>
            <a:ext cx="6081067" cy="4015957"/>
            <a:chOff x="5431076" y="1611699"/>
            <a:chExt cx="6081067" cy="4015957"/>
          </a:xfrm>
        </p:grpSpPr>
        <p:pic>
          <p:nvPicPr>
            <p:cNvPr id="5" name="图片 4" descr="通用交换机.png"/>
            <p:cNvPicPr>
              <a:picLocks noChangeAspect="1"/>
            </p:cNvPicPr>
            <p:nvPr/>
          </p:nvPicPr>
          <p:blipFill>
            <a:blip r:embed="rId3" cstate="print"/>
            <a:stretch>
              <a:fillRect/>
            </a:stretch>
          </p:blipFill>
          <p:spPr bwMode="gray">
            <a:xfrm>
              <a:off x="8182513" y="1884476"/>
              <a:ext cx="540000" cy="441818"/>
            </a:xfrm>
            <a:prstGeom prst="rect">
              <a:avLst/>
            </a:prstGeom>
          </p:spPr>
        </p:pic>
        <p:pic>
          <p:nvPicPr>
            <p:cNvPr id="6" name="图片 5" descr="PC.png"/>
            <p:cNvPicPr>
              <a:picLocks noChangeAspect="1"/>
            </p:cNvPicPr>
            <p:nvPr/>
          </p:nvPicPr>
          <p:blipFill>
            <a:blip r:embed="rId4" cstate="print"/>
            <a:stretch>
              <a:fillRect/>
            </a:stretch>
          </p:blipFill>
          <p:spPr bwMode="gray">
            <a:xfrm>
              <a:off x="5519746" y="1912294"/>
              <a:ext cx="539063" cy="414000"/>
            </a:xfrm>
            <a:prstGeom prst="rect">
              <a:avLst/>
            </a:prstGeom>
          </p:spPr>
        </p:pic>
        <p:cxnSp>
          <p:nvCxnSpPr>
            <p:cNvPr id="7" name="直接连接符 6"/>
            <p:cNvCxnSpPr>
              <a:stCxn id="6" idx="3"/>
              <a:endCxn id="5" idx="1"/>
            </p:cNvCxnSpPr>
            <p:nvPr/>
          </p:nvCxnSpPr>
          <p:spPr bwMode="gray">
            <a:xfrm flipV="1">
              <a:off x="6058809" y="2105385"/>
              <a:ext cx="2123704"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8" name="图片 7" descr="通用交换机.png"/>
            <p:cNvPicPr>
              <a:picLocks noChangeAspect="1"/>
            </p:cNvPicPr>
            <p:nvPr/>
          </p:nvPicPr>
          <p:blipFill>
            <a:blip r:embed="rId3" cstate="print"/>
            <a:stretch>
              <a:fillRect/>
            </a:stretch>
          </p:blipFill>
          <p:spPr bwMode="gray">
            <a:xfrm>
              <a:off x="10846218" y="1884476"/>
              <a:ext cx="540000" cy="441818"/>
            </a:xfrm>
            <a:prstGeom prst="rect">
              <a:avLst/>
            </a:prstGeom>
          </p:spPr>
        </p:pic>
        <p:cxnSp>
          <p:nvCxnSpPr>
            <p:cNvPr id="9" name="直接连接符 8"/>
            <p:cNvCxnSpPr>
              <a:stCxn id="5" idx="3"/>
              <a:endCxn id="8" idx="1"/>
            </p:cNvCxnSpPr>
            <p:nvPr/>
          </p:nvCxnSpPr>
          <p:spPr bwMode="gray">
            <a:xfrm>
              <a:off x="8722513" y="2105385"/>
              <a:ext cx="212370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bwMode="gray">
            <a:xfrm>
              <a:off x="5431076" y="1649161"/>
              <a:ext cx="1047082" cy="276999"/>
            </a:xfrm>
            <a:prstGeom prst="rect">
              <a:avLst/>
            </a:prstGeom>
            <a:noFill/>
            <a:ln>
              <a:noFill/>
            </a:ln>
          </p:spPr>
          <p:txBody>
            <a:bodyPr wrap="none" rtlCol="0">
              <a:spAutoFit/>
            </a:bodyPr>
            <a:lstStyle/>
            <a:p>
              <a:pPr fontAlgn="ctr"/>
              <a:r>
                <a:rPr lang="en-US" sz="1200" dirty="0">
                  <a:latin typeface="Huawei Sans" panose="020C0503030203020204" pitchFamily="34" charset="0"/>
                </a:rPr>
                <a:t>DHCP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bwMode="gray">
            <a:xfrm>
              <a:off x="8001088" y="1635410"/>
              <a:ext cx="1023037" cy="276999"/>
            </a:xfrm>
            <a:prstGeom prst="rect">
              <a:avLst/>
            </a:prstGeom>
            <a:noFill/>
            <a:ln>
              <a:noFill/>
            </a:ln>
          </p:spPr>
          <p:txBody>
            <a:bodyPr wrap="none" rtlCol="0">
              <a:spAutoFit/>
            </a:bodyPr>
            <a:lstStyle/>
            <a:p>
              <a:pPr fontAlgn="ctr"/>
              <a:r>
                <a:rPr lang="en-US" sz="1200" dirty="0">
                  <a:latin typeface="Huawei Sans" panose="020C0503030203020204" pitchFamily="34" charset="0"/>
                </a:rPr>
                <a:t>DHCP Relay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10431398" y="1611699"/>
              <a:ext cx="1080745" cy="276999"/>
            </a:xfrm>
            <a:prstGeom prst="rect">
              <a:avLst/>
            </a:prstGeom>
            <a:noFill/>
            <a:ln>
              <a:noFill/>
            </a:ln>
          </p:spPr>
          <p:txBody>
            <a:bodyPr wrap="none" rtlCol="0">
              <a:spAutoFit/>
            </a:bodyPr>
            <a:lstStyle/>
            <a:p>
              <a:pPr fontAlgn="ctr"/>
              <a:r>
                <a:rPr lang="en-US" sz="1200" dirty="0">
                  <a:latin typeface="Huawei Sans" panose="020C0503030203020204" pitchFamily="34" charset="0"/>
                </a:rPr>
                <a:t>DHCP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12"/>
            <p:cNvCxnSpPr/>
            <p:nvPr/>
          </p:nvCxnSpPr>
          <p:spPr bwMode="gray">
            <a:xfrm>
              <a:off x="5610280" y="2315688"/>
              <a:ext cx="0" cy="3311968"/>
            </a:xfrm>
            <a:prstGeom prst="line">
              <a:avLst/>
            </a:prstGeom>
            <a:ln w="19050">
              <a:solidFill>
                <a:srgbClr val="151515"/>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a:off x="8471890" y="2315688"/>
              <a:ext cx="0" cy="3311968"/>
            </a:xfrm>
            <a:prstGeom prst="line">
              <a:avLst/>
            </a:prstGeom>
            <a:ln w="19050">
              <a:solidFill>
                <a:srgbClr val="151515"/>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bwMode="gray">
            <a:xfrm>
              <a:off x="11116218" y="2315688"/>
              <a:ext cx="0" cy="3311968"/>
            </a:xfrm>
            <a:prstGeom prst="line">
              <a:avLst/>
            </a:prstGeom>
            <a:ln w="19050">
              <a:solidFill>
                <a:srgbClr val="151515"/>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bwMode="gray">
            <a:xfrm>
              <a:off x="5610280" y="3043901"/>
              <a:ext cx="2842233" cy="0"/>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bwMode="gray">
            <a:xfrm>
              <a:off x="8452513" y="3043901"/>
              <a:ext cx="2663705" cy="0"/>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bwMode="gray">
            <a:xfrm flipH="1">
              <a:off x="8452513" y="3839698"/>
              <a:ext cx="2663705" cy="0"/>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bwMode="gray">
            <a:xfrm flipH="1">
              <a:off x="5610280" y="3839698"/>
              <a:ext cx="2842233" cy="0"/>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bwMode="gray">
            <a:xfrm>
              <a:off x="5610280" y="4646096"/>
              <a:ext cx="2861610" cy="0"/>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bwMode="gray">
            <a:xfrm>
              <a:off x="8452513" y="4646096"/>
              <a:ext cx="2663705" cy="0"/>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bwMode="gray">
            <a:xfrm flipH="1">
              <a:off x="8471890" y="5427919"/>
              <a:ext cx="2644328" cy="0"/>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bwMode="gray">
            <a:xfrm flipH="1">
              <a:off x="5610280" y="5427919"/>
              <a:ext cx="2861610" cy="0"/>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sp>
          <p:nvSpPr>
            <p:cNvPr id="24" name="Oval 4"/>
            <p:cNvSpPr>
              <a:spLocks noChangeAspect="1"/>
            </p:cNvSpPr>
            <p:nvPr/>
          </p:nvSpPr>
          <p:spPr bwMode="gray">
            <a:xfrm>
              <a:off x="8491268" y="2742901"/>
              <a:ext cx="250095" cy="25009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Oval 4"/>
            <p:cNvSpPr>
              <a:spLocks noChangeAspect="1"/>
            </p:cNvSpPr>
            <p:nvPr/>
          </p:nvSpPr>
          <p:spPr bwMode="gray">
            <a:xfrm>
              <a:off x="8491268" y="4326269"/>
              <a:ext cx="250095" cy="25009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Oval 4"/>
            <p:cNvSpPr>
              <a:spLocks noChangeAspect="1"/>
            </p:cNvSpPr>
            <p:nvPr/>
          </p:nvSpPr>
          <p:spPr bwMode="gray">
            <a:xfrm>
              <a:off x="8491796" y="5132666"/>
              <a:ext cx="250095" cy="25009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Oval 4"/>
            <p:cNvSpPr>
              <a:spLocks noChangeAspect="1"/>
            </p:cNvSpPr>
            <p:nvPr/>
          </p:nvSpPr>
          <p:spPr bwMode="gray">
            <a:xfrm>
              <a:off x="8491268" y="3553472"/>
              <a:ext cx="250095" cy="250095"/>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5848002" y="2509892"/>
              <a:ext cx="2554226" cy="523220"/>
            </a:xfrm>
            <a:prstGeom prst="rect">
              <a:avLst/>
            </a:prstGeom>
            <a:noFill/>
            <a:ln>
              <a:noFill/>
            </a:ln>
          </p:spPr>
          <p:txBody>
            <a:bodyPr wrap="square" rtlCol="0">
              <a:spAutoFit/>
            </a:bodyPr>
            <a:lstStyle/>
            <a:p>
              <a:pPr fontAlgn="ctr"/>
              <a:r>
                <a:rPr lang="en-US" sz="1400" dirty="0">
                  <a:solidFill>
                    <a:srgbClr val="EC7061"/>
                  </a:solidFill>
                  <a:latin typeface="Huawei Sans" panose="020C0503030203020204" pitchFamily="34" charset="0"/>
                </a:rPr>
                <a:t>DHCP Discover message in the discovery stage</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5848002" y="3304226"/>
              <a:ext cx="2159486" cy="523220"/>
            </a:xfrm>
            <a:prstGeom prst="rect">
              <a:avLst/>
            </a:prstGeom>
            <a:noFill/>
            <a:ln>
              <a:noFill/>
            </a:ln>
          </p:spPr>
          <p:txBody>
            <a:bodyPr wrap="square" rtlCol="0">
              <a:spAutoFit/>
            </a:bodyPr>
            <a:lstStyle/>
            <a:p>
              <a:pPr fontAlgn="ctr"/>
              <a:r>
                <a:rPr lang="en-US" sz="1400" dirty="0">
                  <a:solidFill>
                    <a:srgbClr val="EC7061"/>
                  </a:solidFill>
                  <a:latin typeface="Huawei Sans" panose="020C0503030203020204" pitchFamily="34" charset="0"/>
                </a:rPr>
                <a:t>DHCP Offer message in the offer stage</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5848002" y="4093542"/>
              <a:ext cx="2437342" cy="523220"/>
            </a:xfrm>
            <a:prstGeom prst="rect">
              <a:avLst/>
            </a:prstGeom>
            <a:noFill/>
            <a:ln>
              <a:noFill/>
            </a:ln>
          </p:spPr>
          <p:txBody>
            <a:bodyPr wrap="square" rtlCol="0">
              <a:spAutoFit/>
            </a:bodyPr>
            <a:lstStyle/>
            <a:p>
              <a:pPr fontAlgn="ctr"/>
              <a:r>
                <a:rPr lang="en-US" sz="1400" dirty="0">
                  <a:latin typeface="Huawei Sans" panose="020C0503030203020204" pitchFamily="34" charset="0"/>
                </a:rPr>
                <a:t>DHCP Request message in the request stage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5848002" y="4878493"/>
              <a:ext cx="2746982" cy="523220"/>
            </a:xfrm>
            <a:prstGeom prst="rect">
              <a:avLst/>
            </a:prstGeom>
            <a:noFill/>
            <a:ln>
              <a:noFill/>
            </a:ln>
          </p:spPr>
          <p:txBody>
            <a:bodyPr wrap="square" rtlCol="0">
              <a:spAutoFit/>
            </a:bodyPr>
            <a:lstStyle/>
            <a:p>
              <a:pPr fontAlgn="ctr"/>
              <a:r>
                <a:rPr lang="en-US" sz="1400" dirty="0">
                  <a:latin typeface="Huawei Sans" panose="020C0503030203020204" pitchFamily="34" charset="0"/>
                </a:rPr>
                <a:t>DHCP ACK message in the acknowledgment stage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8701600" y="2509892"/>
              <a:ext cx="2660814" cy="523220"/>
            </a:xfrm>
            <a:prstGeom prst="rect">
              <a:avLst/>
            </a:prstGeom>
            <a:noFill/>
            <a:ln>
              <a:noFill/>
            </a:ln>
          </p:spPr>
          <p:txBody>
            <a:bodyPr wrap="square" rtlCol="0">
              <a:spAutoFit/>
            </a:bodyPr>
            <a:lstStyle/>
            <a:p>
              <a:pPr fontAlgn="ctr"/>
              <a:r>
                <a:rPr lang="en-US" sz="1400" dirty="0">
                  <a:solidFill>
                    <a:srgbClr val="EC7061"/>
                  </a:solidFill>
                  <a:latin typeface="Huawei Sans" panose="020C0503030203020204" pitchFamily="34" charset="0"/>
                </a:rPr>
                <a:t>Unicast DHCP Discover message by the relay agent</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8701600" y="3304226"/>
              <a:ext cx="2415038" cy="523220"/>
            </a:xfrm>
            <a:prstGeom prst="rect">
              <a:avLst/>
            </a:prstGeom>
            <a:noFill/>
            <a:ln>
              <a:noFill/>
            </a:ln>
          </p:spPr>
          <p:txBody>
            <a:bodyPr wrap="square" rtlCol="0">
              <a:spAutoFit/>
            </a:bodyPr>
            <a:lstStyle/>
            <a:p>
              <a:pPr fontAlgn="ctr"/>
              <a:r>
                <a:rPr lang="en-US" sz="1400" dirty="0">
                  <a:solidFill>
                    <a:srgbClr val="EC7061"/>
                  </a:solidFill>
                  <a:latin typeface="Huawei Sans" panose="020C0503030203020204" pitchFamily="34" charset="0"/>
                </a:rPr>
                <a:t>Send DHCP offer message by the DHCP server</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8701600" y="4093542"/>
              <a:ext cx="2636431" cy="523220"/>
            </a:xfrm>
            <a:prstGeom prst="rect">
              <a:avLst/>
            </a:prstGeom>
            <a:noFill/>
            <a:ln>
              <a:noFill/>
            </a:ln>
          </p:spPr>
          <p:txBody>
            <a:bodyPr wrap="square" rtlCol="0">
              <a:spAutoFit/>
            </a:bodyPr>
            <a:lstStyle/>
            <a:p>
              <a:pPr fontAlgn="ctr"/>
              <a:r>
                <a:rPr lang="en-US" sz="1400" dirty="0">
                  <a:latin typeface="Huawei Sans" panose="020C0503030203020204" pitchFamily="34" charset="0"/>
                </a:rPr>
                <a:t>Unicast DHCP Request message by the relay agent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8701600" y="4878493"/>
              <a:ext cx="2381878" cy="523220"/>
            </a:xfrm>
            <a:prstGeom prst="rect">
              <a:avLst/>
            </a:prstGeom>
            <a:noFill/>
            <a:ln>
              <a:noFill/>
            </a:ln>
          </p:spPr>
          <p:txBody>
            <a:bodyPr wrap="square" rtlCol="0">
              <a:spAutoFit/>
            </a:bodyPr>
            <a:lstStyle/>
            <a:p>
              <a:pPr fontAlgn="ctr"/>
              <a:r>
                <a:rPr lang="en-US" sz="1400" dirty="0">
                  <a:latin typeface="Huawei Sans" panose="020C0503030203020204" pitchFamily="34" charset="0"/>
                </a:rPr>
                <a:t>Send DHCP ACK message by the DHCP 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6" name="文本框 35"/>
          <p:cNvSpPr txBox="1"/>
          <p:nvPr/>
        </p:nvSpPr>
        <p:spPr bwMode="gray">
          <a:xfrm>
            <a:off x="6388042" y="1246137"/>
            <a:ext cx="5361045" cy="1061829"/>
          </a:xfrm>
          <a:prstGeom prst="rect">
            <a:avLst/>
          </a:prstGeom>
          <a:noFill/>
        </p:spPr>
        <p:txBody>
          <a:bodyPr wrap="square" rtlCol="0">
            <a:spAutoFit/>
          </a:bodyPr>
          <a:lstStyle/>
          <a:p>
            <a:pPr fontAlgn="ctr">
              <a:lnSpc>
                <a:spcPct val="150000"/>
              </a:lnSpc>
            </a:pPr>
            <a:r>
              <a:rPr lang="en-US" sz="1400" dirty="0">
                <a:latin typeface="Huawei Sans" panose="020C0503030203020204" pitchFamily="34" charset="0"/>
              </a:rPr>
              <a:t>Working mechanism when a DHCP client connects to a network for the first time in the scenario where a DHCP relay agent is deployed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602741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DHCP Relay Configuration Commands</a:t>
            </a:r>
          </a:p>
        </p:txBody>
      </p:sp>
      <p:sp>
        <p:nvSpPr>
          <p:cNvPr id="5" name="矩形 4"/>
          <p:cNvSpPr/>
          <p:nvPr/>
        </p:nvSpPr>
        <p:spPr bwMode="gray">
          <a:xfrm>
            <a:off x="993817" y="1766058"/>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[Huawei-GigabitEthernet0/0/0]</a:t>
            </a:r>
            <a:r>
              <a:rPr lang="en-US" sz="1600" b="1" dirty="0" err="1">
                <a:latin typeface="Huawei Sans" panose="020C0503030203020204" pitchFamily="34" charset="0"/>
              </a:rPr>
              <a:t>dhcp</a:t>
            </a:r>
            <a:r>
              <a:rPr lang="en-US" sz="1600" b="1" dirty="0">
                <a:latin typeface="Huawei Sans" panose="020C0503030203020204" pitchFamily="34" charset="0"/>
              </a:rPr>
              <a:t> select relay </a:t>
            </a:r>
            <a:r>
              <a:rPr lang="en-US" sz="1600" dirty="0">
                <a:latin typeface="Huawei Sans" panose="020C0503030203020204" pitchFamily="34" charset="0"/>
              </a:rPr>
              <a:t> </a:t>
            </a:r>
          </a:p>
        </p:txBody>
      </p:sp>
      <p:sp>
        <p:nvSpPr>
          <p:cNvPr id="6" name="矩形 5"/>
          <p:cNvSpPr/>
          <p:nvPr/>
        </p:nvSpPr>
        <p:spPr bwMode="gray">
          <a:xfrm>
            <a:off x="538684" y="1365312"/>
            <a:ext cx="1108923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rPr>
              <a:t>Enable the DHCP relay function on an interface.</a:t>
            </a:r>
          </a:p>
        </p:txBody>
      </p:sp>
      <p:sp>
        <p:nvSpPr>
          <p:cNvPr id="7" name="矩形 6"/>
          <p:cNvSpPr/>
          <p:nvPr/>
        </p:nvSpPr>
        <p:spPr bwMode="gray">
          <a:xfrm>
            <a:off x="993817" y="2605650"/>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[Huawei-GigabitEthernet0/0/0]</a:t>
            </a:r>
            <a:r>
              <a:rPr lang="en-US" sz="1600" b="1" dirty="0" err="1">
                <a:latin typeface="Huawei Sans" panose="020C0503030203020204" pitchFamily="34" charset="0"/>
              </a:rPr>
              <a:t>dhcp</a:t>
            </a:r>
            <a:r>
              <a:rPr lang="en-US" sz="1600" b="1" dirty="0">
                <a:latin typeface="Huawei Sans" panose="020C0503030203020204" pitchFamily="34" charset="0"/>
              </a:rPr>
              <a:t> relay server-</a:t>
            </a:r>
            <a:r>
              <a:rPr lang="en-US" sz="1600" b="1" dirty="0" err="1">
                <a:latin typeface="Huawei Sans" panose="020C0503030203020204" pitchFamily="34" charset="0"/>
              </a:rPr>
              <a:t>ip</a:t>
            </a:r>
            <a:r>
              <a:rPr lang="en-US" sz="1600" b="1" dirty="0">
                <a:latin typeface="Huawei Sans" panose="020C0503030203020204" pitchFamily="34" charset="0"/>
              </a:rPr>
              <a:t> </a:t>
            </a:r>
            <a:r>
              <a:rPr lang="en-US" sz="1600" dirty="0">
                <a:latin typeface="Huawei Sans" panose="020C0503030203020204" pitchFamily="34" charset="0"/>
              </a:rPr>
              <a:t> </a:t>
            </a:r>
            <a:r>
              <a:rPr lang="en-US" sz="1600" i="1" dirty="0" err="1">
                <a:latin typeface="Huawei Sans" panose="020C0503030203020204" pitchFamily="34" charset="0"/>
              </a:rPr>
              <a:t>ip</a:t>
            </a:r>
            <a:r>
              <a:rPr lang="en-US" sz="1600" i="1" dirty="0">
                <a:latin typeface="Huawei Sans" panose="020C0503030203020204" pitchFamily="34" charset="0"/>
              </a:rPr>
              <a:t>-address</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538684" y="2204904"/>
            <a:ext cx="1108923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rPr>
              <a:t>Specify an IP address for the DHCP server in the interface view.</a:t>
            </a:r>
          </a:p>
        </p:txBody>
      </p:sp>
      <p:sp>
        <p:nvSpPr>
          <p:cNvPr id="9" name="矩形 8"/>
          <p:cNvSpPr/>
          <p:nvPr/>
        </p:nvSpPr>
        <p:spPr bwMode="gray">
          <a:xfrm>
            <a:off x="993817" y="3445242"/>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b="1" dirty="0" err="1">
                <a:latin typeface="Huawei Sans" panose="020C0503030203020204" pitchFamily="34" charset="0"/>
              </a:rPr>
              <a:t>dhcp</a:t>
            </a:r>
            <a:r>
              <a:rPr lang="en-US" sz="1600" b="1" dirty="0">
                <a:latin typeface="Huawei Sans" panose="020C0503030203020204" pitchFamily="34" charset="0"/>
              </a:rPr>
              <a:t> server group </a:t>
            </a:r>
            <a:r>
              <a:rPr lang="en-US" sz="1600" i="1" dirty="0">
                <a:latin typeface="Huawei Sans" panose="020C0503030203020204" pitchFamily="34" charset="0"/>
              </a:rPr>
              <a:t>group-name</a:t>
            </a:r>
          </a:p>
        </p:txBody>
      </p:sp>
      <p:sp>
        <p:nvSpPr>
          <p:cNvPr id="10" name="矩形 9"/>
          <p:cNvSpPr/>
          <p:nvPr/>
        </p:nvSpPr>
        <p:spPr bwMode="gray">
          <a:xfrm>
            <a:off x="538684" y="3044496"/>
            <a:ext cx="11089232" cy="338554"/>
          </a:xfrm>
          <a:prstGeom prst="rect">
            <a:avLst/>
          </a:prstGeom>
        </p:spPr>
        <p:txBody>
          <a:bodyPr wrap="square">
            <a:spAutoFit/>
          </a:bodyPr>
          <a:lstStyle/>
          <a:p>
            <a:pPr marL="342900" indent="-342900" fontAlgn="ctr">
              <a:buFont typeface="+mj-lt"/>
              <a:buAutoNum type="arabicPeriod" startAt="3"/>
            </a:pPr>
            <a:r>
              <a:rPr lang="en-US" sz="1600" dirty="0">
                <a:latin typeface="Huawei Sans" panose="020C0503030203020204" pitchFamily="34" charset="0"/>
              </a:rPr>
              <a:t>Create a DHCP server group.</a:t>
            </a:r>
          </a:p>
        </p:txBody>
      </p:sp>
      <p:sp>
        <p:nvSpPr>
          <p:cNvPr id="11" name="矩形 10"/>
          <p:cNvSpPr/>
          <p:nvPr/>
        </p:nvSpPr>
        <p:spPr bwMode="gray">
          <a:xfrm>
            <a:off x="993817" y="4284834"/>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a:t>
            </a:r>
            <a:r>
              <a:rPr lang="en-US" sz="1600" dirty="0" err="1">
                <a:latin typeface="Huawei Sans" panose="020C0503030203020204" pitchFamily="34" charset="0"/>
              </a:rPr>
              <a:t>dhcp</a:t>
            </a:r>
            <a:r>
              <a:rPr lang="en-US" sz="1600" dirty="0">
                <a:latin typeface="Huawei Sans" panose="020C0503030203020204" pitchFamily="34" charset="0"/>
              </a:rPr>
              <a:t>-server-group-HW]</a:t>
            </a:r>
            <a:r>
              <a:rPr lang="en-US" sz="1600" b="1" dirty="0" err="1">
                <a:latin typeface="Huawei Sans" panose="020C0503030203020204" pitchFamily="34" charset="0"/>
              </a:rPr>
              <a:t>dhcp</a:t>
            </a:r>
            <a:r>
              <a:rPr lang="en-US" sz="1600" b="1" dirty="0">
                <a:latin typeface="Huawei Sans" panose="020C0503030203020204" pitchFamily="34" charset="0"/>
              </a:rPr>
              <a:t>-server</a:t>
            </a:r>
            <a:r>
              <a:rPr lang="en-US" sz="1600" dirty="0">
                <a:latin typeface="Huawei Sans" panose="020C0503030203020204" pitchFamily="34" charset="0"/>
              </a:rPr>
              <a:t> </a:t>
            </a:r>
            <a:r>
              <a:rPr lang="en-US" sz="1600" i="1" dirty="0" err="1">
                <a:latin typeface="Huawei Sans" panose="020C0503030203020204" pitchFamily="34" charset="0"/>
              </a:rPr>
              <a:t>ip</a:t>
            </a:r>
            <a:r>
              <a:rPr lang="en-US" sz="1600" i="1" dirty="0">
                <a:latin typeface="Huawei Sans" panose="020C0503030203020204" pitchFamily="34" charset="0"/>
              </a:rPr>
              <a:t>-address</a:t>
            </a:r>
            <a:r>
              <a:rPr lang="en-US" sz="1600" dirty="0">
                <a:latin typeface="Huawei Sans" panose="020C0503030203020204" pitchFamily="34" charset="0"/>
              </a:rPr>
              <a:t> [ </a:t>
            </a:r>
            <a:r>
              <a:rPr lang="en-US" sz="1600" i="1" dirty="0" err="1">
                <a:latin typeface="Huawei Sans" panose="020C0503030203020204" pitchFamily="34" charset="0"/>
              </a:rPr>
              <a:t>ip</a:t>
            </a:r>
            <a:r>
              <a:rPr lang="en-US" sz="1600" i="1" dirty="0">
                <a:latin typeface="Huawei Sans" panose="020C0503030203020204" pitchFamily="34" charset="0"/>
              </a:rPr>
              <a:t>-address-index</a:t>
            </a:r>
            <a:r>
              <a:rPr lang="en-US" sz="1600" dirty="0">
                <a:latin typeface="Huawei Sans" panose="020C0503030203020204" pitchFamily="34" charset="0"/>
              </a:rPr>
              <a:t> ]</a:t>
            </a:r>
          </a:p>
        </p:txBody>
      </p:sp>
      <p:sp>
        <p:nvSpPr>
          <p:cNvPr id="12" name="矩形 11"/>
          <p:cNvSpPr/>
          <p:nvPr/>
        </p:nvSpPr>
        <p:spPr bwMode="gray">
          <a:xfrm>
            <a:off x="538684" y="3884088"/>
            <a:ext cx="11089232" cy="338554"/>
          </a:xfrm>
          <a:prstGeom prst="rect">
            <a:avLst/>
          </a:prstGeom>
        </p:spPr>
        <p:txBody>
          <a:bodyPr wrap="square">
            <a:spAutoFit/>
          </a:bodyPr>
          <a:lstStyle/>
          <a:p>
            <a:pPr marL="342900" indent="-342900" fontAlgn="ctr">
              <a:buFont typeface="+mj-lt"/>
              <a:buAutoNum type="arabicPeriod" startAt="4"/>
            </a:pPr>
            <a:r>
              <a:rPr lang="en-US" sz="1600" dirty="0">
                <a:latin typeface="Huawei Sans" panose="020C0503030203020204" pitchFamily="34" charset="0"/>
              </a:rPr>
              <a:t>Add DHCP servers to the DHCP server group.</a:t>
            </a:r>
          </a:p>
        </p:txBody>
      </p:sp>
      <p:sp>
        <p:nvSpPr>
          <p:cNvPr id="13" name="矩形 12"/>
          <p:cNvSpPr/>
          <p:nvPr/>
        </p:nvSpPr>
        <p:spPr bwMode="gray">
          <a:xfrm>
            <a:off x="993817" y="5143476"/>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[Huawei-GigabitEthernet0/0/0]</a:t>
            </a:r>
            <a:r>
              <a:rPr lang="en-US" sz="1600" b="1" dirty="0" err="1">
                <a:latin typeface="Huawei Sans" panose="020C0503030203020204" pitchFamily="34" charset="0"/>
              </a:rPr>
              <a:t>dhcp</a:t>
            </a:r>
            <a:r>
              <a:rPr lang="en-US" sz="1600" b="1" dirty="0">
                <a:latin typeface="Huawei Sans" panose="020C0503030203020204" pitchFamily="34" charset="0"/>
              </a:rPr>
              <a:t> relay server-select </a:t>
            </a:r>
            <a:r>
              <a:rPr lang="en-US" sz="1600" i="1" dirty="0">
                <a:latin typeface="Huawei Sans" panose="020C0503030203020204" pitchFamily="34" charset="0"/>
              </a:rPr>
              <a:t>group-name</a:t>
            </a:r>
            <a:r>
              <a:rPr lang="en-US" sz="1600" dirty="0">
                <a:latin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bwMode="gray">
          <a:xfrm>
            <a:off x="538684" y="4723680"/>
            <a:ext cx="11089232" cy="338554"/>
          </a:xfrm>
          <a:prstGeom prst="rect">
            <a:avLst/>
          </a:prstGeom>
        </p:spPr>
        <p:txBody>
          <a:bodyPr wrap="square">
            <a:spAutoFit/>
          </a:bodyPr>
          <a:lstStyle/>
          <a:p>
            <a:pPr marL="342900" indent="-342900" fontAlgn="ctr">
              <a:buFont typeface="+mj-lt"/>
              <a:buAutoNum type="arabicPeriod" startAt="5"/>
            </a:pPr>
            <a:r>
              <a:rPr lang="en-US" sz="1600" dirty="0">
                <a:latin typeface="Huawei Sans" panose="020C0503030203020204" pitchFamily="34" charset="0"/>
              </a:rPr>
              <a:t>Configure a DHCP server group for the interface.</a:t>
            </a:r>
          </a:p>
        </p:txBody>
      </p:sp>
      <p:sp>
        <p:nvSpPr>
          <p:cNvPr id="15" name="矩形 14"/>
          <p:cNvSpPr/>
          <p:nvPr/>
        </p:nvSpPr>
        <p:spPr bwMode="gray">
          <a:xfrm>
            <a:off x="993817" y="5989849"/>
            <a:ext cx="10608699" cy="338554"/>
          </a:xfrm>
          <a:prstGeom prst="rect">
            <a:avLst/>
          </a:prstGeom>
          <a:solidFill>
            <a:srgbClr val="F3FBFE"/>
          </a:solidFill>
          <a:ln>
            <a:solidFill>
              <a:srgbClr val="99DFF9"/>
            </a:solidFill>
          </a:ln>
        </p:spPr>
        <p:txBody>
          <a:bodyPr wrap="square">
            <a:spAutoFit/>
          </a:bodyPr>
          <a:lstStyle/>
          <a:p>
            <a:pPr fontAlgn="ctr"/>
            <a:r>
              <a:rPr lang="en-US" sz="1600" dirty="0">
                <a:latin typeface="Huawei Sans" panose="020C0503030203020204" pitchFamily="34" charset="0"/>
              </a:rPr>
              <a:t>[Huawei-GigabitEthernet0/0/0]</a:t>
            </a:r>
            <a:r>
              <a:rPr lang="en-US" sz="1600" b="1" dirty="0" err="1">
                <a:latin typeface="Huawei Sans" panose="020C0503030203020204" pitchFamily="34" charset="0"/>
              </a:rPr>
              <a:t>ip</a:t>
            </a:r>
            <a:r>
              <a:rPr lang="en-US" sz="1600" b="1" dirty="0">
                <a:latin typeface="Huawei Sans" panose="020C0503030203020204" pitchFamily="34" charset="0"/>
              </a:rPr>
              <a:t> address </a:t>
            </a:r>
            <a:r>
              <a:rPr lang="en-US" sz="1600" b="1" dirty="0" err="1">
                <a:latin typeface="Huawei Sans" panose="020C0503030203020204" pitchFamily="34" charset="0"/>
              </a:rPr>
              <a:t>dhcp-alloc</a:t>
            </a:r>
            <a:r>
              <a:rPr lang="en-US" sz="1600" dirty="0">
                <a:latin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bwMode="gray">
          <a:xfrm>
            <a:off x="538684" y="5570053"/>
            <a:ext cx="11089232" cy="338554"/>
          </a:xfrm>
          <a:prstGeom prst="rect">
            <a:avLst/>
          </a:prstGeom>
        </p:spPr>
        <p:txBody>
          <a:bodyPr wrap="square">
            <a:spAutoFit/>
          </a:bodyPr>
          <a:lstStyle/>
          <a:p>
            <a:pPr marL="342900" indent="-342900" fontAlgn="ctr">
              <a:buFont typeface="+mj-lt"/>
              <a:buAutoNum type="arabicPeriod" startAt="6"/>
            </a:pPr>
            <a:r>
              <a:rPr lang="en-US" sz="1600" dirty="0">
                <a:latin typeface="Huawei Sans" panose="020C0503030203020204" pitchFamily="34" charset="0"/>
              </a:rPr>
              <a:t>Enable the DHCP client function on the interface.</a:t>
            </a:r>
          </a:p>
        </p:txBody>
      </p:sp>
    </p:spTree>
    <p:extLst>
      <p:ext uri="{BB962C8B-B14F-4D97-AF65-F5344CB8AC3E}">
        <p14:creationId xmlns:p14="http://schemas.microsoft.com/office/powerpoint/2010/main" val="38015280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p:cNvSpPr>
            <a:spLocks noGrp="1"/>
          </p:cNvSpPr>
          <p:nvPr>
            <p:ph type="body" sz="quarter" idx="10"/>
          </p:nvPr>
        </p:nvSpPr>
        <p:spPr bwMode="gray">
          <a:xfrm>
            <a:off x="451877" y="2824137"/>
            <a:ext cx="5644123" cy="3098315"/>
          </a:xfrm>
        </p:spPr>
        <p:txBody>
          <a:bodyPr/>
          <a:lstStyle/>
          <a:p>
            <a:pPr marL="0" indent="0" algn="l" fontAlgn="ctr">
              <a:buNone/>
            </a:pPr>
            <a:r>
              <a:rPr lang="en-US" sz="1800" dirty="0">
                <a:latin typeface="Huawei Sans" panose="020C0503030203020204" pitchFamily="34" charset="0"/>
              </a:rPr>
              <a:t>The configuration requirements are as follows:</a:t>
            </a:r>
          </a:p>
          <a:p>
            <a:pPr marL="302400" lvl="1" indent="-302400" fontAlgn="ctr"/>
            <a:r>
              <a:rPr lang="en-US" sz="1600" dirty="0">
                <a:latin typeface="Huawei Sans" panose="020C0503030203020204" pitchFamily="34" charset="0"/>
              </a:rPr>
              <a:t>R1 obtains an IP address through DHCP.</a:t>
            </a:r>
            <a:endParaRPr lang="en-US" altLang="zh-CN" sz="1600" dirty="0">
              <a:latin typeface="Huawei Sans" panose="020C0503030203020204" pitchFamily="34" charset="0"/>
              <a:sym typeface="Huawei Sans" panose="020C0503030203020204" pitchFamily="34" charset="0"/>
            </a:endParaRPr>
          </a:p>
          <a:p>
            <a:pPr marL="302400" lvl="1" indent="-302400" fontAlgn="ctr"/>
            <a:r>
              <a:rPr lang="en-US" sz="1600" dirty="0">
                <a:latin typeface="Huawei Sans" panose="020C0503030203020204" pitchFamily="34" charset="0"/>
              </a:rPr>
              <a:t>The DHCP relay function is enabled on GE0/0/0 of R2 and the IP address of the DHCP server is set to 10.1.1.2.</a:t>
            </a:r>
            <a:endParaRPr lang="en-US" altLang="zh-CN" sz="1600" dirty="0">
              <a:latin typeface="Huawei Sans" panose="020C0503030203020204" pitchFamily="34" charset="0"/>
              <a:sym typeface="Huawei Sans" panose="020C0503030203020204" pitchFamily="34" charset="0"/>
            </a:endParaRPr>
          </a:p>
          <a:p>
            <a:pPr marL="302400" lvl="1" indent="-302400" fontAlgn="ctr"/>
            <a:r>
              <a:rPr lang="en-US" sz="1600" dirty="0">
                <a:solidFill>
                  <a:schemeClr val="bg1">
                    <a:lumMod val="65000"/>
                  </a:schemeClr>
                </a:solidFill>
                <a:latin typeface="Huawei Sans" panose="020C0503030203020204" pitchFamily="34" charset="0"/>
              </a:rPr>
              <a:t>An address pool named </a:t>
            </a:r>
            <a:r>
              <a:rPr lang="en-US" sz="1600" b="1" dirty="0">
                <a:solidFill>
                  <a:schemeClr val="bg1">
                    <a:lumMod val="65000"/>
                  </a:schemeClr>
                </a:solidFill>
                <a:latin typeface="Huawei Sans" panose="020C0503030203020204" pitchFamily="34" charset="0"/>
              </a:rPr>
              <a:t>HW-1</a:t>
            </a:r>
            <a:r>
              <a:rPr lang="en-US" sz="1600" dirty="0">
                <a:solidFill>
                  <a:schemeClr val="bg1">
                    <a:lumMod val="65000"/>
                  </a:schemeClr>
                </a:solidFill>
                <a:latin typeface="Huawei Sans" panose="020C0503030203020204" pitchFamily="34" charset="0"/>
              </a:rPr>
              <a:t> is created on R3, with the IP address range of 192.168.10/24 and gateway address of 192.168.1.1.</a:t>
            </a:r>
            <a:endParaRPr lang="en-US" altLang="zh-CN" sz="1600" dirty="0">
              <a:solidFill>
                <a:schemeClr val="bg1">
                  <a:lumMod val="65000"/>
                </a:schemeClr>
              </a:solidFill>
              <a:latin typeface="Huawei Sans" panose="020C0503030203020204" pitchFamily="34" charset="0"/>
              <a:sym typeface="Huawei Sans" panose="020C0503030203020204" pitchFamily="34" charset="0"/>
            </a:endParaRPr>
          </a:p>
        </p:txBody>
      </p:sp>
      <p:sp>
        <p:nvSpPr>
          <p:cNvPr id="4" name="标题 3"/>
          <p:cNvSpPr>
            <a:spLocks noGrp="1"/>
          </p:cNvSpPr>
          <p:nvPr>
            <p:ph type="title"/>
          </p:nvPr>
        </p:nvSpPr>
        <p:spPr bwMode="gray"/>
        <p:txBody>
          <a:bodyPr/>
          <a:lstStyle/>
          <a:p>
            <a:pPr fontAlgn="ctr"/>
            <a:r>
              <a:rPr lang="en-US" dirty="0">
                <a:latin typeface="Huawei Sans" panose="020C0503030203020204" pitchFamily="34" charset="0"/>
              </a:rPr>
              <a:t>DHCP Relay Configuration Example (1)</a:t>
            </a:r>
            <a:endParaRPr lang="en-US" altLang="zh-CN" dirty="0">
              <a:latin typeface="Huawei Sans" panose="020C0503030203020204" pitchFamily="34" charset="0"/>
              <a:sym typeface="Huawei Sans" panose="020C0503030203020204" pitchFamily="34" charset="0"/>
            </a:endParaRPr>
          </a:p>
        </p:txBody>
      </p:sp>
      <p:grpSp>
        <p:nvGrpSpPr>
          <p:cNvPr id="20" name="组合 19"/>
          <p:cNvGrpSpPr/>
          <p:nvPr/>
        </p:nvGrpSpPr>
        <p:grpSpPr bwMode="gray">
          <a:xfrm>
            <a:off x="762160" y="1615138"/>
            <a:ext cx="4828436" cy="1144874"/>
            <a:chOff x="967019" y="1652746"/>
            <a:chExt cx="4828436" cy="1144874"/>
          </a:xfrm>
        </p:grpSpPr>
        <p:grpSp>
          <p:nvGrpSpPr>
            <p:cNvPr id="2" name="组合 1"/>
            <p:cNvGrpSpPr/>
            <p:nvPr/>
          </p:nvGrpSpPr>
          <p:grpSpPr bwMode="gray">
            <a:xfrm>
              <a:off x="967019" y="1652746"/>
              <a:ext cx="4828436" cy="1144874"/>
              <a:chOff x="967019" y="1652746"/>
              <a:chExt cx="4828436" cy="1144874"/>
            </a:xfrm>
          </p:grpSpPr>
          <p:grpSp>
            <p:nvGrpSpPr>
              <p:cNvPr id="3" name="组合 2"/>
              <p:cNvGrpSpPr/>
              <p:nvPr/>
            </p:nvGrpSpPr>
            <p:grpSpPr bwMode="gray">
              <a:xfrm>
                <a:off x="967019" y="1652746"/>
                <a:ext cx="4828436" cy="847066"/>
                <a:chOff x="747224" y="1577134"/>
                <a:chExt cx="4828436" cy="847066"/>
              </a:xfrm>
            </p:grpSpPr>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54800" y="1981400"/>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38839" y="1981400"/>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35860" y="1981400"/>
                  <a:ext cx="540000" cy="442800"/>
                </a:xfrm>
                <a:prstGeom prst="rect">
                  <a:avLst/>
                </a:prstGeom>
              </p:spPr>
            </p:pic>
            <p:cxnSp>
              <p:nvCxnSpPr>
                <p:cNvPr id="8" name="直接连接符 7"/>
                <p:cNvCxnSpPr>
                  <a:stCxn id="5" idx="3"/>
                  <a:endCxn id="6" idx="1"/>
                </p:cNvCxnSpPr>
                <p:nvPr/>
              </p:nvCxnSpPr>
              <p:spPr bwMode="gray">
                <a:xfrm>
                  <a:off x="1594800" y="2202800"/>
                  <a:ext cx="1344039"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直接连接符 8"/>
                <p:cNvCxnSpPr>
                  <a:stCxn id="6" idx="3"/>
                  <a:endCxn id="7" idx="1"/>
                </p:cNvCxnSpPr>
                <p:nvPr/>
              </p:nvCxnSpPr>
              <p:spPr bwMode="gray">
                <a:xfrm>
                  <a:off x="3478839" y="2202800"/>
                  <a:ext cx="1357021"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0" name="文本框 9"/>
                <p:cNvSpPr txBox="1"/>
                <p:nvPr/>
              </p:nvSpPr>
              <p:spPr bwMode="gray">
                <a:xfrm>
                  <a:off x="747224" y="1577172"/>
                  <a:ext cx="103973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bwMode="gray">
                <a:xfrm>
                  <a:off x="2632866" y="1577134"/>
                  <a:ext cx="1015690"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Relay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4502262" y="1577134"/>
                  <a:ext cx="107339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 name="文本框 12"/>
              <p:cNvSpPr txBox="1"/>
              <p:nvPr/>
            </p:nvSpPr>
            <p:spPr bwMode="gray">
              <a:xfrm>
                <a:off x="1326924" y="2385795"/>
                <a:ext cx="398533"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3202143" y="2385761"/>
                <a:ext cx="398533"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5126388" y="2378605"/>
                <a:ext cx="398533"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 name="文本框 15"/>
            <p:cNvSpPr txBox="1"/>
            <p:nvPr/>
          </p:nvSpPr>
          <p:spPr bwMode="gray">
            <a:xfrm>
              <a:off x="1766176" y="2195776"/>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2477865" y="2195776"/>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3659163" y="2198736"/>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4400155" y="2204398"/>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3659163" y="1948787"/>
              <a:ext cx="299147"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4803553" y="1948787"/>
              <a:ext cx="299147"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3945974" y="1948787"/>
              <a:ext cx="983630"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10.1.1.0/24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1814595" y="1948787"/>
              <a:ext cx="1208050"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192.168.1.0/24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2932741" y="1948787"/>
              <a:ext cx="299147"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 name="矩形 22"/>
          <p:cNvSpPr/>
          <p:nvPr/>
        </p:nvSpPr>
        <p:spPr bwMode="gray">
          <a:xfrm>
            <a:off x="6117029" y="2770222"/>
            <a:ext cx="5578474" cy="3477875"/>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rPr>
              <a:t>[R2]</a:t>
            </a:r>
            <a:r>
              <a:rPr lang="en-US" sz="1200" dirty="0" err="1">
                <a:solidFill>
                  <a:prstClr val="black"/>
                </a:solidFill>
                <a:latin typeface="Huawei Sans" panose="020C0503030203020204" pitchFamily="34" charset="0"/>
              </a:rPr>
              <a:t>dhcp</a:t>
            </a:r>
            <a:r>
              <a:rPr lang="en-US" sz="1200" dirty="0">
                <a:solidFill>
                  <a:prstClr val="black"/>
                </a:solidFill>
                <a:latin typeface="Huawei Sans" panose="020C0503030203020204" pitchFamily="34" charset="0"/>
              </a:rPr>
              <a:t> server group HW</a:t>
            </a:r>
          </a:p>
          <a:p>
            <a:pPr fontAlgn="ctr">
              <a:lnSpc>
                <a:spcPts val="2400"/>
              </a:lnSpc>
            </a:pPr>
            <a:r>
              <a:rPr lang="en-US" sz="1200" dirty="0">
                <a:solidFill>
                  <a:prstClr val="black"/>
                </a:solidFill>
                <a:latin typeface="Huawei Sans" panose="020C0503030203020204" pitchFamily="34" charset="0"/>
              </a:rPr>
              <a:t>[R2-dhcp-server-group-HW]</a:t>
            </a:r>
            <a:r>
              <a:rPr lang="en-US" sz="1200" dirty="0" err="1">
                <a:solidFill>
                  <a:prstClr val="black"/>
                </a:solidFill>
                <a:latin typeface="Huawei Sans" panose="020C0503030203020204" pitchFamily="34" charset="0"/>
              </a:rPr>
              <a:t>dhcp</a:t>
            </a:r>
            <a:r>
              <a:rPr lang="en-US" sz="1200" dirty="0">
                <a:solidFill>
                  <a:prstClr val="black"/>
                </a:solidFill>
                <a:latin typeface="Huawei Sans" panose="020C0503030203020204" pitchFamily="34" charset="0"/>
              </a:rPr>
              <a:t>-server 10.1.1.2</a:t>
            </a:r>
          </a:p>
          <a:p>
            <a:pPr fontAlgn="ctr">
              <a:lnSpc>
                <a:spcPts val="2400"/>
              </a:lnSpc>
            </a:pPr>
            <a:r>
              <a:rPr lang="en-US" sz="1200" dirty="0">
                <a:solidFill>
                  <a:prstClr val="black"/>
                </a:solidFill>
                <a:latin typeface="Huawei Sans" panose="020C0503030203020204" pitchFamily="34" charset="0"/>
              </a:rPr>
              <a:t>[R2-dhcp-server-group-HW]quit</a:t>
            </a:r>
          </a:p>
          <a:p>
            <a:pPr fontAlgn="ctr">
              <a:lnSpc>
                <a:spcPts val="2400"/>
              </a:lnSpc>
            </a:pPr>
            <a:r>
              <a:rPr lang="en-US" sz="1200" dirty="0">
                <a:solidFill>
                  <a:prstClr val="black"/>
                </a:solidFill>
                <a:latin typeface="Huawei Sans" panose="020C0503030203020204" pitchFamily="34" charset="0"/>
              </a:rPr>
              <a:t>[R2]interface </a:t>
            </a:r>
            <a:r>
              <a:rPr lang="en-US" sz="1200" dirty="0" err="1">
                <a:solidFill>
                  <a:prstClr val="black"/>
                </a:solidFill>
                <a:latin typeface="Huawei Sans" panose="020C0503030203020204" pitchFamily="34" charset="0"/>
              </a:rPr>
              <a:t>GigabitEthernet</a:t>
            </a:r>
            <a:r>
              <a:rPr lang="en-US" sz="1200" dirty="0">
                <a:solidFill>
                  <a:prstClr val="black"/>
                </a:solidFill>
                <a:latin typeface="Huawei Sans" panose="020C0503030203020204" pitchFamily="34" charset="0"/>
              </a:rPr>
              <a:t> 0/0/1</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200" dirty="0">
                <a:solidFill>
                  <a:prstClr val="black"/>
                </a:solidFill>
                <a:latin typeface="Huawei Sans" panose="020C0503030203020204" pitchFamily="34" charset="0"/>
              </a:rPr>
              <a:t>[R2-GigabitEthernet0/0/1]</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 address 10.1.1.1 24</a:t>
            </a:r>
          </a:p>
          <a:p>
            <a:pPr fontAlgn="ctr">
              <a:lnSpc>
                <a:spcPts val="2400"/>
              </a:lnSpc>
            </a:pPr>
            <a:r>
              <a:rPr lang="en-US" sz="1200" dirty="0">
                <a:solidFill>
                  <a:prstClr val="black"/>
                </a:solidFill>
                <a:latin typeface="Huawei Sans" panose="020C0503030203020204" pitchFamily="34" charset="0"/>
              </a:rPr>
              <a:t>[R2-GigabitEthernet0/0/1]quit</a:t>
            </a:r>
          </a:p>
          <a:p>
            <a:pPr fontAlgn="ctr">
              <a:lnSpc>
                <a:spcPts val="2400"/>
              </a:lnSpc>
            </a:pPr>
            <a:r>
              <a:rPr lang="en-US" sz="1200" dirty="0">
                <a:solidFill>
                  <a:prstClr val="black"/>
                </a:solidFill>
                <a:latin typeface="Huawei Sans" panose="020C0503030203020204" pitchFamily="34" charset="0"/>
              </a:rPr>
              <a:t>[R2]interface </a:t>
            </a:r>
            <a:r>
              <a:rPr lang="en-US" sz="1200" dirty="0" err="1">
                <a:solidFill>
                  <a:prstClr val="black"/>
                </a:solidFill>
                <a:latin typeface="Huawei Sans" panose="020C0503030203020204" pitchFamily="34" charset="0"/>
              </a:rPr>
              <a:t>GigabitEthernet</a:t>
            </a:r>
            <a:r>
              <a:rPr lang="en-US" sz="1200" dirty="0">
                <a:solidFill>
                  <a:prstClr val="black"/>
                </a:solidFill>
                <a:latin typeface="Huawei Sans" panose="020C0503030203020204" pitchFamily="34" charset="0"/>
              </a:rPr>
              <a:t> 0/0/0</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200" dirty="0">
                <a:solidFill>
                  <a:prstClr val="black"/>
                </a:solidFill>
                <a:latin typeface="Huawei Sans" panose="020C0503030203020204" pitchFamily="34" charset="0"/>
              </a:rPr>
              <a:t>[R2-GigabitEthernet0/0/0]</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 address 192.168.1.1 24</a:t>
            </a:r>
          </a:p>
          <a:p>
            <a:pPr fontAlgn="ctr">
              <a:lnSpc>
                <a:spcPts val="2400"/>
              </a:lnSpc>
            </a:pPr>
            <a:r>
              <a:rPr lang="en-US" sz="1200" dirty="0">
                <a:solidFill>
                  <a:prstClr val="black"/>
                </a:solidFill>
                <a:latin typeface="Huawei Sans" panose="020C0503030203020204" pitchFamily="34" charset="0"/>
              </a:rPr>
              <a:t>[R2-GigabitEthernet0/0/0]</a:t>
            </a:r>
            <a:r>
              <a:rPr lang="en-US" sz="1200" dirty="0" err="1">
                <a:solidFill>
                  <a:prstClr val="black"/>
                </a:solidFill>
                <a:latin typeface="Huawei Sans" panose="020C0503030203020204" pitchFamily="34" charset="0"/>
              </a:rPr>
              <a:t>dhcp</a:t>
            </a:r>
            <a:r>
              <a:rPr lang="en-US" sz="1200" dirty="0">
                <a:solidFill>
                  <a:prstClr val="black"/>
                </a:solidFill>
                <a:latin typeface="Huawei Sans" panose="020C0503030203020204" pitchFamily="34" charset="0"/>
              </a:rPr>
              <a:t> select relay </a:t>
            </a:r>
          </a:p>
          <a:p>
            <a:pPr fontAlgn="ctr">
              <a:lnSpc>
                <a:spcPts val="2400"/>
              </a:lnSpc>
            </a:pPr>
            <a:r>
              <a:rPr lang="en-US" sz="1200" dirty="0">
                <a:solidFill>
                  <a:prstClr val="black"/>
                </a:solidFill>
                <a:latin typeface="Huawei Sans" panose="020C0503030203020204" pitchFamily="34" charset="0"/>
              </a:rPr>
              <a:t>[R2-GigabitEthernet0/0/0]</a:t>
            </a:r>
            <a:r>
              <a:rPr lang="en-US" sz="1200" dirty="0" err="1">
                <a:solidFill>
                  <a:prstClr val="black"/>
                </a:solidFill>
                <a:latin typeface="Huawei Sans" panose="020C0503030203020204" pitchFamily="34" charset="0"/>
              </a:rPr>
              <a:t>dhcp</a:t>
            </a:r>
            <a:r>
              <a:rPr lang="en-US" sz="1200" dirty="0">
                <a:solidFill>
                  <a:prstClr val="black"/>
                </a:solidFill>
                <a:latin typeface="Huawei Sans" panose="020C0503030203020204" pitchFamily="34" charset="0"/>
              </a:rPr>
              <a:t> relay server-select HW</a:t>
            </a:r>
          </a:p>
          <a:p>
            <a:pPr fontAlgn="ctr">
              <a:lnSpc>
                <a:spcPts val="2400"/>
              </a:lnSpc>
            </a:pPr>
            <a:r>
              <a:rPr lang="en-US" sz="1200" dirty="0">
                <a:solidFill>
                  <a:prstClr val="black"/>
                </a:solidFill>
                <a:latin typeface="Huawei Sans" panose="020C0503030203020204" pitchFamily="34" charset="0"/>
              </a:rPr>
              <a:t>[R2-GigabitEthernet0/0/0]quit</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2" name="矩形 31"/>
          <p:cNvSpPr/>
          <p:nvPr/>
        </p:nvSpPr>
        <p:spPr bwMode="gray">
          <a:xfrm>
            <a:off x="6117030" y="1685268"/>
            <a:ext cx="5578474" cy="1015663"/>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rPr>
              <a:t>[R1]interface GigabitEthernet0/0/0</a:t>
            </a:r>
          </a:p>
          <a:p>
            <a:pPr fontAlgn="ctr">
              <a:lnSpc>
                <a:spcPts val="2400"/>
              </a:lnSpc>
            </a:pPr>
            <a:r>
              <a:rPr lang="en-US" sz="1200" dirty="0">
                <a:solidFill>
                  <a:prstClr val="black"/>
                </a:solidFill>
                <a:latin typeface="Huawei Sans" panose="020C0503030203020204" pitchFamily="34" charset="0"/>
              </a:rPr>
              <a:t>[R1-GigabitEthernet0/0/0]</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 address </a:t>
            </a:r>
            <a:r>
              <a:rPr lang="en-US" sz="1200" dirty="0" err="1">
                <a:solidFill>
                  <a:prstClr val="black"/>
                </a:solidFill>
                <a:latin typeface="Huawei Sans" panose="020C0503030203020204" pitchFamily="34" charset="0"/>
              </a:rPr>
              <a:t>dhcp-alloc</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200" dirty="0">
                <a:solidFill>
                  <a:prstClr val="black"/>
                </a:solidFill>
                <a:latin typeface="Huawei Sans" panose="020C0503030203020204" pitchFamily="34" charset="0"/>
              </a:rPr>
              <a:t>[R1-GigabitEthernet0/0/0]quit</a:t>
            </a:r>
          </a:p>
        </p:txBody>
      </p:sp>
      <p:sp>
        <p:nvSpPr>
          <p:cNvPr id="33" name="文本框 32"/>
          <p:cNvSpPr txBox="1"/>
          <p:nvPr/>
        </p:nvSpPr>
        <p:spPr bwMode="gray">
          <a:xfrm>
            <a:off x="6117029" y="1276584"/>
            <a:ext cx="2937022" cy="338554"/>
          </a:xfrm>
          <a:prstGeom prst="rect">
            <a:avLst/>
          </a:prstGeom>
          <a:noFill/>
        </p:spPr>
        <p:txBody>
          <a:bodyPr wrap="none" rtlCol="0">
            <a:spAutoFit/>
          </a:bodyPr>
          <a:lstStyle/>
          <a:p>
            <a:pPr fontAlgn="ctr"/>
            <a:r>
              <a:rPr lang="en-US" sz="1600" b="1" dirty="0">
                <a:latin typeface="Huawei Sans" panose="020C0503030203020204" pitchFamily="34" charset="0"/>
              </a:rPr>
              <a:t>Configuration of R1 and R2: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579731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21"/>
          <p:cNvSpPr>
            <a:spLocks noGrp="1"/>
          </p:cNvSpPr>
          <p:nvPr>
            <p:ph type="body" sz="quarter" idx="10"/>
          </p:nvPr>
        </p:nvSpPr>
        <p:spPr bwMode="gray">
          <a:xfrm>
            <a:off x="451877" y="2823301"/>
            <a:ext cx="5644123" cy="2862323"/>
          </a:xfrm>
        </p:spPr>
        <p:txBody>
          <a:bodyPr/>
          <a:lstStyle/>
          <a:p>
            <a:pPr marL="0" indent="0" fontAlgn="ctr">
              <a:buNone/>
            </a:pPr>
            <a:r>
              <a:rPr lang="en-US" sz="1800" dirty="0">
                <a:latin typeface="Huawei Sans" panose="020C0503030203020204" pitchFamily="34" charset="0"/>
              </a:rPr>
              <a:t>The configuration requirements are as follows:</a:t>
            </a:r>
          </a:p>
          <a:p>
            <a:pPr marL="302400" lvl="1" indent="-302400" fontAlgn="ctr"/>
            <a:r>
              <a:rPr lang="en-US" sz="1600" dirty="0">
                <a:solidFill>
                  <a:schemeClr val="bg1">
                    <a:lumMod val="50000"/>
                  </a:schemeClr>
                </a:solidFill>
                <a:latin typeface="Huawei Sans" panose="020C0503030203020204" pitchFamily="34" charset="0"/>
              </a:rPr>
              <a:t>GE0/0/0 on R1 obtains an IP address through DHCP.</a:t>
            </a:r>
            <a:endParaRPr lang="en-US" altLang="zh-CN" sz="1600" dirty="0">
              <a:solidFill>
                <a:schemeClr val="bg1">
                  <a:lumMod val="50000"/>
                </a:schemeClr>
              </a:solidFill>
              <a:latin typeface="Huawei Sans" panose="020C0503030203020204" pitchFamily="34" charset="0"/>
              <a:sym typeface="Huawei Sans" panose="020C0503030203020204" pitchFamily="34" charset="0"/>
            </a:endParaRPr>
          </a:p>
          <a:p>
            <a:pPr marL="302400" lvl="1" indent="-302400" fontAlgn="ctr"/>
            <a:r>
              <a:rPr lang="en-US" sz="1600" dirty="0">
                <a:solidFill>
                  <a:schemeClr val="bg1">
                    <a:lumMod val="50000"/>
                  </a:schemeClr>
                </a:solidFill>
                <a:latin typeface="Huawei Sans" panose="020C0503030203020204" pitchFamily="34" charset="0"/>
              </a:rPr>
              <a:t>The DHCP relay function is enabled on GE0/0/0 of R2 and the IP address of the DHCP server is set to 10.1.1.2.</a:t>
            </a:r>
            <a:endParaRPr lang="en-US" altLang="zh-CN" sz="1600" dirty="0">
              <a:solidFill>
                <a:schemeClr val="bg1">
                  <a:lumMod val="50000"/>
                </a:schemeClr>
              </a:solidFill>
              <a:latin typeface="Huawei Sans" panose="020C0503030203020204" pitchFamily="34" charset="0"/>
              <a:sym typeface="Huawei Sans" panose="020C0503030203020204" pitchFamily="34" charset="0"/>
            </a:endParaRPr>
          </a:p>
          <a:p>
            <a:pPr marL="302400" lvl="1" indent="-302400" fontAlgn="ctr"/>
            <a:r>
              <a:rPr lang="en-US" sz="1600" dirty="0">
                <a:latin typeface="Huawei Sans" panose="020C0503030203020204" pitchFamily="34" charset="0"/>
              </a:rPr>
              <a:t>An address pool named </a:t>
            </a:r>
            <a:r>
              <a:rPr lang="en-US" sz="1600" b="1" dirty="0">
                <a:latin typeface="Huawei Sans" panose="020C0503030203020204" pitchFamily="34" charset="0"/>
              </a:rPr>
              <a:t>HW-1</a:t>
            </a:r>
            <a:r>
              <a:rPr lang="en-US" sz="1600" dirty="0">
                <a:latin typeface="Huawei Sans" panose="020C0503030203020204" pitchFamily="34" charset="0"/>
              </a:rPr>
              <a:t> is created on R3, with the IP address range of 192.168.10/24 and gateway address of 192.168.1.1.</a:t>
            </a:r>
            <a:endParaRPr lang="en-US" altLang="zh-CN" sz="1600" dirty="0">
              <a:latin typeface="Huawei Sans" panose="020C0503030203020204" pitchFamily="34" charset="0"/>
              <a:sym typeface="Huawei Sans" panose="020C0503030203020204" pitchFamily="34" charset="0"/>
            </a:endParaRPr>
          </a:p>
        </p:txBody>
      </p:sp>
      <p:sp>
        <p:nvSpPr>
          <p:cNvPr id="4" name="标题 3"/>
          <p:cNvSpPr>
            <a:spLocks noGrp="1"/>
          </p:cNvSpPr>
          <p:nvPr>
            <p:ph type="title"/>
          </p:nvPr>
        </p:nvSpPr>
        <p:spPr bwMode="gray"/>
        <p:txBody>
          <a:bodyPr/>
          <a:lstStyle/>
          <a:p>
            <a:pPr fontAlgn="ctr"/>
            <a:r>
              <a:rPr lang="en-US" dirty="0">
                <a:latin typeface="Huawei Sans" panose="020C0503030203020204" pitchFamily="34" charset="0"/>
              </a:rPr>
              <a:t>DHCP Relay Configuration Example (2)</a:t>
            </a:r>
            <a:endParaRPr lang="en-US" altLang="zh-CN" dirty="0">
              <a:latin typeface="Huawei Sans" panose="020C0503030203020204" pitchFamily="34" charset="0"/>
              <a:sym typeface="Huawei Sans" panose="020C0503030203020204" pitchFamily="34" charset="0"/>
            </a:endParaRPr>
          </a:p>
        </p:txBody>
      </p:sp>
      <p:grpSp>
        <p:nvGrpSpPr>
          <p:cNvPr id="20" name="组合 19"/>
          <p:cNvGrpSpPr/>
          <p:nvPr/>
        </p:nvGrpSpPr>
        <p:grpSpPr bwMode="gray">
          <a:xfrm>
            <a:off x="762160" y="1615138"/>
            <a:ext cx="4828436" cy="1144874"/>
            <a:chOff x="967019" y="1652746"/>
            <a:chExt cx="4828436" cy="1144874"/>
          </a:xfrm>
        </p:grpSpPr>
        <p:grpSp>
          <p:nvGrpSpPr>
            <p:cNvPr id="2" name="组合 1"/>
            <p:cNvGrpSpPr/>
            <p:nvPr/>
          </p:nvGrpSpPr>
          <p:grpSpPr bwMode="gray">
            <a:xfrm>
              <a:off x="967019" y="1652746"/>
              <a:ext cx="4828436" cy="1144874"/>
              <a:chOff x="967019" y="1652746"/>
              <a:chExt cx="4828436" cy="1144874"/>
            </a:xfrm>
          </p:grpSpPr>
          <p:grpSp>
            <p:nvGrpSpPr>
              <p:cNvPr id="3" name="组合 2"/>
              <p:cNvGrpSpPr/>
              <p:nvPr/>
            </p:nvGrpSpPr>
            <p:grpSpPr bwMode="gray">
              <a:xfrm>
                <a:off x="967019" y="1652746"/>
                <a:ext cx="4828436" cy="847066"/>
                <a:chOff x="747224" y="1577134"/>
                <a:chExt cx="4828436" cy="847066"/>
              </a:xfrm>
            </p:grpSpPr>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54800" y="1981400"/>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38839" y="1981400"/>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35860" y="1981400"/>
                  <a:ext cx="540000" cy="442800"/>
                </a:xfrm>
                <a:prstGeom prst="rect">
                  <a:avLst/>
                </a:prstGeom>
              </p:spPr>
            </p:pic>
            <p:cxnSp>
              <p:nvCxnSpPr>
                <p:cNvPr id="8" name="直接连接符 7"/>
                <p:cNvCxnSpPr>
                  <a:stCxn id="5" idx="3"/>
                  <a:endCxn id="6" idx="1"/>
                </p:cNvCxnSpPr>
                <p:nvPr/>
              </p:nvCxnSpPr>
              <p:spPr bwMode="gray">
                <a:xfrm>
                  <a:off x="1594800" y="2202800"/>
                  <a:ext cx="1344039"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直接连接符 8"/>
                <p:cNvCxnSpPr>
                  <a:stCxn id="6" idx="3"/>
                  <a:endCxn id="7" idx="1"/>
                </p:cNvCxnSpPr>
                <p:nvPr/>
              </p:nvCxnSpPr>
              <p:spPr bwMode="gray">
                <a:xfrm>
                  <a:off x="3478839" y="2202800"/>
                  <a:ext cx="1357021"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0" name="文本框 9"/>
                <p:cNvSpPr txBox="1"/>
                <p:nvPr/>
              </p:nvSpPr>
              <p:spPr bwMode="gray">
                <a:xfrm>
                  <a:off x="747224" y="1577172"/>
                  <a:ext cx="103973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bwMode="gray">
                <a:xfrm>
                  <a:off x="2632866" y="1577134"/>
                  <a:ext cx="1015690"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Relay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4502262" y="1577134"/>
                  <a:ext cx="107339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DHCP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 name="文本框 12"/>
              <p:cNvSpPr txBox="1"/>
              <p:nvPr/>
            </p:nvSpPr>
            <p:spPr bwMode="gray">
              <a:xfrm>
                <a:off x="1326924" y="2385795"/>
                <a:ext cx="398533"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3202143" y="2385761"/>
                <a:ext cx="398533"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5126388" y="2378605"/>
                <a:ext cx="398533" cy="4118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400" b="1" dirty="0">
                    <a:latin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 name="文本框 15"/>
            <p:cNvSpPr txBox="1"/>
            <p:nvPr/>
          </p:nvSpPr>
          <p:spPr bwMode="gray">
            <a:xfrm>
              <a:off x="1766176" y="2195776"/>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2477865" y="2195776"/>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3659163" y="2198736"/>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4400155" y="2204398"/>
              <a:ext cx="74959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3659163" y="1948787"/>
              <a:ext cx="299147"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4803553" y="1948787"/>
              <a:ext cx="299147"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3945974" y="1948787"/>
              <a:ext cx="983630"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10.1.1.0/24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1814595" y="1948787"/>
              <a:ext cx="1208050"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192.168.1.0/24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2932741" y="1948787"/>
              <a:ext cx="299147"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a:latin typeface="Huawei Sans" panose="020C0503030203020204" pitchFamily="34" charset="0"/>
                </a:rPr>
                <a: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3" name="文本框 32"/>
          <p:cNvSpPr txBox="1"/>
          <p:nvPr/>
        </p:nvSpPr>
        <p:spPr bwMode="gray">
          <a:xfrm>
            <a:off x="6233143" y="1850127"/>
            <a:ext cx="2186817" cy="338554"/>
          </a:xfrm>
          <a:prstGeom prst="rect">
            <a:avLst/>
          </a:prstGeom>
          <a:noFill/>
        </p:spPr>
        <p:txBody>
          <a:bodyPr wrap="none" rtlCol="0">
            <a:spAutoFit/>
          </a:bodyPr>
          <a:lstStyle/>
          <a:p>
            <a:pPr fontAlgn="ctr"/>
            <a:r>
              <a:rPr lang="en-US" sz="1600" b="1" dirty="0">
                <a:latin typeface="Huawei Sans" panose="020C0503030203020204" pitchFamily="34" charset="0"/>
              </a:rPr>
              <a:t>Configuration of R3:</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bwMode="gray">
          <a:xfrm>
            <a:off x="6233143" y="2298061"/>
            <a:ext cx="5304909" cy="2862322"/>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rPr>
              <a:t>[R3]</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 pool HW-1</a:t>
            </a:r>
          </a:p>
          <a:p>
            <a:pPr fontAlgn="ctr">
              <a:lnSpc>
                <a:spcPts val="2400"/>
              </a:lnSpc>
            </a:pPr>
            <a:r>
              <a:rPr lang="en-US" sz="1200" dirty="0">
                <a:solidFill>
                  <a:prstClr val="black"/>
                </a:solidFill>
                <a:latin typeface="Huawei Sans" panose="020C0503030203020204" pitchFamily="34" charset="0"/>
              </a:rPr>
              <a:t>[R3-ip-pool-HW-1]network 192.168.1.0 mask 24</a:t>
            </a:r>
          </a:p>
          <a:p>
            <a:pPr fontAlgn="ctr">
              <a:lnSpc>
                <a:spcPts val="2400"/>
              </a:lnSpc>
            </a:pPr>
            <a:r>
              <a:rPr lang="en-US" sz="1200" dirty="0">
                <a:solidFill>
                  <a:prstClr val="black"/>
                </a:solidFill>
                <a:latin typeface="Huawei Sans" panose="020C0503030203020204" pitchFamily="34" charset="0"/>
              </a:rPr>
              <a:t>[R3-ip-pool-HW-1]gateway-list 192.168.1.1</a:t>
            </a:r>
          </a:p>
          <a:p>
            <a:pPr fontAlgn="ctr">
              <a:lnSpc>
                <a:spcPts val="2400"/>
              </a:lnSpc>
            </a:pPr>
            <a:r>
              <a:rPr lang="en-US" sz="1200" dirty="0">
                <a:solidFill>
                  <a:prstClr val="black"/>
                </a:solidFill>
                <a:latin typeface="Huawei Sans" panose="020C0503030203020204" pitchFamily="34" charset="0"/>
              </a:rPr>
              <a:t>[R3-ip-pool-HW-1]quit</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200" dirty="0">
                <a:solidFill>
                  <a:prstClr val="black"/>
                </a:solidFill>
                <a:latin typeface="Huawei Sans" panose="020C0503030203020204" pitchFamily="34" charset="0"/>
              </a:rPr>
              <a:t>[R3]interface </a:t>
            </a:r>
            <a:r>
              <a:rPr lang="en-US" sz="1200" dirty="0" err="1">
                <a:solidFill>
                  <a:prstClr val="black"/>
                </a:solidFill>
                <a:latin typeface="Huawei Sans" panose="020C0503030203020204" pitchFamily="34" charset="0"/>
              </a:rPr>
              <a:t>GigabitEthernet</a:t>
            </a:r>
            <a:r>
              <a:rPr lang="en-US" sz="1200" dirty="0">
                <a:solidFill>
                  <a:prstClr val="black"/>
                </a:solidFill>
                <a:latin typeface="Huawei Sans" panose="020C0503030203020204" pitchFamily="34" charset="0"/>
              </a:rPr>
              <a:t> 0/0/1</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200" dirty="0">
                <a:solidFill>
                  <a:prstClr val="black"/>
                </a:solidFill>
                <a:latin typeface="Huawei Sans" panose="020C0503030203020204" pitchFamily="34" charset="0"/>
              </a:rPr>
              <a:t>[R3-GigabitEthernet0/0/1]</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 address 10.1.1.2 24</a:t>
            </a:r>
          </a:p>
          <a:p>
            <a:pPr fontAlgn="ctr">
              <a:lnSpc>
                <a:spcPts val="2400"/>
              </a:lnSpc>
            </a:pPr>
            <a:r>
              <a:rPr lang="en-US" sz="1200" dirty="0">
                <a:solidFill>
                  <a:prstClr val="black"/>
                </a:solidFill>
                <a:latin typeface="Huawei Sans" panose="020C0503030203020204" pitchFamily="34" charset="0"/>
              </a:rPr>
              <a:t>[R3-GigabitEthernet0/0/1]</a:t>
            </a:r>
            <a:r>
              <a:rPr lang="en-US" sz="1200" dirty="0" err="1">
                <a:solidFill>
                  <a:prstClr val="black"/>
                </a:solidFill>
                <a:latin typeface="Huawei Sans" panose="020C0503030203020204" pitchFamily="34" charset="0"/>
              </a:rPr>
              <a:t>dhcp</a:t>
            </a:r>
            <a:r>
              <a:rPr lang="en-US" sz="1200" dirty="0">
                <a:solidFill>
                  <a:prstClr val="black"/>
                </a:solidFill>
                <a:latin typeface="Huawei Sans" panose="020C0503030203020204" pitchFamily="34" charset="0"/>
              </a:rPr>
              <a:t> select global </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200" dirty="0">
                <a:solidFill>
                  <a:prstClr val="black"/>
                </a:solidFill>
                <a:latin typeface="Huawei Sans" panose="020C0503030203020204" pitchFamily="34" charset="0"/>
              </a:rPr>
              <a:t>[R3-GigabitEthernet0/0/1]quit</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200" dirty="0">
                <a:solidFill>
                  <a:prstClr val="black"/>
                </a:solidFill>
                <a:latin typeface="Huawei Sans" panose="020C0503030203020204" pitchFamily="34" charset="0"/>
              </a:rPr>
              <a:t>[R3]</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 route-static 192.168.1.0 255.255.255.0 10.1.1.1</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1614451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pPr algn="l" fontAlgn="ctr"/>
            <a:r>
              <a:rPr lang="en-US" sz="2000" dirty="0">
                <a:latin typeface="Huawei Sans" panose="020C0503030203020204" pitchFamily="34" charset="0"/>
              </a:rPr>
              <a:t>As the network scale increases continuously and networks become increasingly complex, locations of terminals such as hosts, mobile phones, and tablets on networks change frequently. When a terminal accesses a network, the IP address, gateway address, and DNS server address need to be configured. Manually configuring these parameters for terminals is inefficient and inflexible.</a:t>
            </a:r>
          </a:p>
          <a:p>
            <a:pPr algn="l" fontAlgn="ctr"/>
            <a:r>
              <a:rPr lang="en-US" sz="2000" dirty="0">
                <a:latin typeface="Huawei Sans" panose="020C0503030203020204" pitchFamily="34" charset="0"/>
              </a:rPr>
              <a:t>The Internet Engineering Task Force (IETF) released the Dynamic Host Configuration Protocol (DHCP) in 1993. DHCP implements automatic configuration of network parameters, reducing the configuration and maintenance costs of clients.</a:t>
            </a:r>
            <a:endParaRPr lang="en-US" altLang="zh-CN" sz="2000" dirty="0">
              <a:latin typeface="Huawei Sans" panose="020C0503030203020204" pitchFamily="34" charset="0"/>
              <a:sym typeface="Huawei Sans" panose="020C0503030203020204" pitchFamily="34" charset="0"/>
            </a:endParaRPr>
          </a:p>
          <a:p>
            <a:pPr algn="l" fontAlgn="ctr"/>
            <a:r>
              <a:rPr lang="en-US" sz="2000" dirty="0">
                <a:latin typeface="Huawei Sans" panose="020C0503030203020204" pitchFamily="34" charset="0"/>
              </a:rPr>
              <a:t>This course describes the working mechanism, application scenarios, and basic configurations of DHCP.</a:t>
            </a:r>
          </a:p>
          <a:p>
            <a:pPr algn="l" fontAlgn="ct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6527443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占位符 21"/>
          <p:cNvSpPr>
            <a:spLocks noGrp="1"/>
          </p:cNvSpPr>
          <p:nvPr>
            <p:ph type="body" sz="quarter" idx="10"/>
          </p:nvPr>
        </p:nvSpPr>
        <p:spPr bwMode="gray">
          <a:xfrm>
            <a:off x="451877" y="4860061"/>
            <a:ext cx="5644123" cy="1062391"/>
          </a:xfrm>
        </p:spPr>
        <p:txBody>
          <a:bodyPr/>
          <a:lstStyle/>
          <a:p>
            <a:pPr marL="0" indent="0" fontAlgn="ctr">
              <a:buNone/>
            </a:pPr>
            <a:r>
              <a:rPr lang="en-US" sz="1200" dirty="0">
                <a:latin typeface="Huawei Sans" panose="020C0503030203020204" pitchFamily="34" charset="0"/>
                <a:cs typeface="Arial" panose="020B0604020202020204" pitchFamily="34" charset="0"/>
              </a:rPr>
              <a:t>The command output shows that GE0/0/0 on R1 has obtained an IP address and a gateway address.</a:t>
            </a:r>
            <a:endParaRPr lang="en-US" altLang="zh-CN" sz="1200" dirty="0">
              <a:latin typeface="Huawei Sans" panose="020C0503030203020204" pitchFamily="34" charset="0"/>
              <a:cs typeface="Arial" panose="020B0604020202020204" pitchFamily="34" charset="0"/>
              <a:sym typeface="Huawei Sans" panose="020C0503030203020204" pitchFamily="34" charset="0"/>
            </a:endParaRPr>
          </a:p>
        </p:txBody>
      </p:sp>
      <p:sp>
        <p:nvSpPr>
          <p:cNvPr id="4" name="标题 3"/>
          <p:cNvSpPr>
            <a:spLocks noGrp="1"/>
          </p:cNvSpPr>
          <p:nvPr>
            <p:ph type="title"/>
          </p:nvPr>
        </p:nvSpPr>
        <p:spPr bwMode="gray"/>
        <p:txBody>
          <a:bodyPr/>
          <a:lstStyle/>
          <a:p>
            <a:pPr fontAlgn="ctr"/>
            <a:r>
              <a:rPr lang="en-US" dirty="0">
                <a:latin typeface="Huawei Sans" panose="020C0503030203020204" pitchFamily="34" charset="0"/>
              </a:rPr>
              <a:t>DHCP Relay Configuration Verification</a:t>
            </a:r>
            <a:endParaRPr lang="en-US" altLang="zh-CN" dirty="0">
              <a:latin typeface="Huawei Sans" panose="020C0503030203020204" pitchFamily="34" charset="0"/>
              <a:sym typeface="Huawei Sans" panose="020C0503030203020204" pitchFamily="34" charset="0"/>
            </a:endParaRPr>
          </a:p>
        </p:txBody>
      </p:sp>
      <p:sp>
        <p:nvSpPr>
          <p:cNvPr id="33" name="文本框 32"/>
          <p:cNvSpPr txBox="1"/>
          <p:nvPr/>
        </p:nvSpPr>
        <p:spPr bwMode="gray">
          <a:xfrm>
            <a:off x="6369623" y="1336076"/>
            <a:ext cx="4277133" cy="338554"/>
          </a:xfrm>
          <a:prstGeom prst="rect">
            <a:avLst/>
          </a:prstGeom>
          <a:noFill/>
        </p:spPr>
        <p:txBody>
          <a:bodyPr wrap="none" rtlCol="0">
            <a:spAutoFit/>
          </a:bodyPr>
          <a:lstStyle/>
          <a:p>
            <a:pPr fontAlgn="ctr"/>
            <a:r>
              <a:rPr lang="en-US" sz="1600" b="1" dirty="0">
                <a:latin typeface="Huawei Sans" panose="020C0503030203020204" pitchFamily="34" charset="0"/>
              </a:rPr>
              <a:t>Check the DHCP relay information on R2.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bwMode="gray">
          <a:xfrm>
            <a:off x="6308231" y="1674630"/>
            <a:ext cx="5366302" cy="3477875"/>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rPr>
              <a:t>&lt;R2&gt;display </a:t>
            </a:r>
            <a:r>
              <a:rPr lang="en-US" sz="1200" dirty="0" err="1">
                <a:solidFill>
                  <a:prstClr val="black"/>
                </a:solidFill>
                <a:latin typeface="Huawei Sans" panose="020C0503030203020204" pitchFamily="34" charset="0"/>
              </a:rPr>
              <a:t>dhcp</a:t>
            </a:r>
            <a:r>
              <a:rPr lang="en-US" sz="1200" dirty="0">
                <a:solidFill>
                  <a:prstClr val="black"/>
                </a:solidFill>
                <a:latin typeface="Huawei Sans" panose="020C0503030203020204" pitchFamily="34" charset="0"/>
              </a:rPr>
              <a:t> relay all</a:t>
            </a:r>
          </a:p>
          <a:p>
            <a:pPr fontAlgn="ctr">
              <a:lnSpc>
                <a:spcPts val="2400"/>
              </a:lnSpc>
            </a:pPr>
            <a:r>
              <a:rPr lang="en-US" sz="1200" dirty="0">
                <a:solidFill>
                  <a:prstClr val="black"/>
                </a:solidFill>
                <a:latin typeface="Huawei Sans" panose="020C0503030203020204" pitchFamily="34" charset="0"/>
              </a:rPr>
              <a:t> DHCP relay agent running information of interfaceGigabitEthernet0/0/0 :</a:t>
            </a:r>
          </a:p>
          <a:p>
            <a:pPr fontAlgn="ctr">
              <a:lnSpc>
                <a:spcPts val="2400"/>
              </a:lnSpc>
            </a:pPr>
            <a:r>
              <a:rPr lang="en-US" sz="1200" dirty="0">
                <a:solidFill>
                  <a:prstClr val="black"/>
                </a:solidFill>
                <a:latin typeface="Huawei Sans" panose="020C0503030203020204" pitchFamily="34" charset="0"/>
              </a:rPr>
              <a:t> Server group name                           : HW</a:t>
            </a:r>
          </a:p>
          <a:p>
            <a:pPr fontAlgn="ctr">
              <a:lnSpc>
                <a:spcPts val="2400"/>
              </a:lnSpc>
            </a:pPr>
            <a:r>
              <a:rPr lang="en-US" sz="1200" dirty="0">
                <a:solidFill>
                  <a:prstClr val="black"/>
                </a:solidFill>
                <a:latin typeface="Huawei Sans" panose="020C0503030203020204" pitchFamily="34" charset="0"/>
              </a:rPr>
              <a:t> Gateway address in use                     : 192.168.1.1</a:t>
            </a:r>
          </a:p>
          <a:p>
            <a:pPr fontAlgn="ctr">
              <a:lnSpc>
                <a:spcPts val="2400"/>
              </a:lnSpc>
            </a:pPr>
            <a:r>
              <a:rPr lang="en-US" sz="1200" dirty="0">
                <a:solidFill>
                  <a:prstClr val="black"/>
                </a:solidFill>
                <a:latin typeface="Huawei Sans" panose="020C0503030203020204" pitchFamily="34" charset="0"/>
              </a:rPr>
              <a:t>&lt;R2&gt;display </a:t>
            </a:r>
            <a:r>
              <a:rPr lang="en-US" sz="1200" dirty="0" err="1">
                <a:solidFill>
                  <a:prstClr val="black"/>
                </a:solidFill>
                <a:latin typeface="Huawei Sans" panose="020C0503030203020204" pitchFamily="34" charset="0"/>
              </a:rPr>
              <a:t>dhcp</a:t>
            </a:r>
            <a:r>
              <a:rPr lang="en-US" sz="1200" dirty="0">
                <a:solidFill>
                  <a:prstClr val="black"/>
                </a:solidFill>
                <a:latin typeface="Huawei Sans" panose="020C0503030203020204" pitchFamily="34" charset="0"/>
              </a:rPr>
              <a:t> relay statistics </a:t>
            </a:r>
          </a:p>
          <a:p>
            <a:pPr fontAlgn="ctr">
              <a:lnSpc>
                <a:spcPts val="2400"/>
              </a:lnSpc>
            </a:pPr>
            <a:r>
              <a:rPr lang="en-US" sz="1200" dirty="0">
                <a:solidFill>
                  <a:prstClr val="black"/>
                </a:solidFill>
                <a:latin typeface="Huawei Sans" panose="020C0503030203020204" pitchFamily="34" charset="0"/>
              </a:rPr>
              <a:t> The statistics of DHCP RELAY:</a:t>
            </a:r>
          </a:p>
          <a:p>
            <a:pPr fontAlgn="ctr">
              <a:lnSpc>
                <a:spcPts val="2400"/>
              </a:lnSpc>
            </a:pPr>
            <a:r>
              <a:rPr lang="en-US" sz="1200" dirty="0">
                <a:solidFill>
                  <a:prstClr val="black"/>
                </a:solidFill>
                <a:latin typeface="Huawei Sans" panose="020C0503030203020204" pitchFamily="34" charset="0"/>
              </a:rPr>
              <a:t>DHCP packets received from clients     : 2</a:t>
            </a:r>
          </a:p>
          <a:p>
            <a:pPr fontAlgn="ctr">
              <a:lnSpc>
                <a:spcPts val="2400"/>
              </a:lnSpc>
            </a:pPr>
            <a:r>
              <a:rPr lang="en-US" sz="1200" dirty="0">
                <a:solidFill>
                  <a:prstClr val="black"/>
                </a:solidFill>
                <a:latin typeface="Huawei Sans" panose="020C0503030203020204" pitchFamily="34" charset="0"/>
              </a:rPr>
              <a:t>DHCP packets sent to clients               : 2</a:t>
            </a:r>
          </a:p>
          <a:p>
            <a:pPr fontAlgn="ctr">
              <a:lnSpc>
                <a:spcPts val="2400"/>
              </a:lnSpc>
            </a:pPr>
            <a:r>
              <a:rPr lang="en-US" sz="1200" dirty="0">
                <a:solidFill>
                  <a:prstClr val="black"/>
                </a:solidFill>
                <a:latin typeface="Huawei Sans" panose="020C0503030203020204" pitchFamily="34" charset="0"/>
              </a:rPr>
              <a:t>DHCP packets received from servers    : 2</a:t>
            </a:r>
          </a:p>
          <a:p>
            <a:pPr fontAlgn="ctr">
              <a:lnSpc>
                <a:spcPts val="2400"/>
              </a:lnSpc>
            </a:pPr>
            <a:r>
              <a:rPr lang="en-US" sz="1200" dirty="0">
                <a:solidFill>
                  <a:prstClr val="black"/>
                </a:solidFill>
                <a:latin typeface="Huawei Sans" panose="020C0503030203020204" pitchFamily="34" charset="0"/>
              </a:rPr>
              <a:t>DHCP packets sent to servers              : 2</a:t>
            </a:r>
          </a:p>
          <a:p>
            <a:pPr fontAlgn="ctr">
              <a:lnSpc>
                <a:spcPts val="2400"/>
              </a:lnSpc>
            </a:pPr>
            <a:r>
              <a:rPr lang="en-US" sz="1200" dirty="0">
                <a:solidFill>
                  <a:prstClr val="black"/>
                </a:solidFill>
                <a:latin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2" name="矩形 31"/>
          <p:cNvSpPr/>
          <p:nvPr/>
        </p:nvSpPr>
        <p:spPr bwMode="gray">
          <a:xfrm>
            <a:off x="554176" y="1689963"/>
            <a:ext cx="5304909" cy="3170099"/>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a:solidFill>
                  <a:prstClr val="black"/>
                </a:solidFill>
                <a:latin typeface="Huawei Sans" panose="020C0503030203020204" pitchFamily="34" charset="0"/>
              </a:rPr>
              <a:t>&lt;R1&gt;display </a:t>
            </a:r>
            <a:r>
              <a:rPr lang="en-US" sz="1200" dirty="0" err="1">
                <a:solidFill>
                  <a:prstClr val="black"/>
                </a:solidFill>
                <a:latin typeface="Huawei Sans" panose="020C0503030203020204" pitchFamily="34" charset="0"/>
              </a:rPr>
              <a:t>dhcp</a:t>
            </a:r>
            <a:r>
              <a:rPr lang="en-US" sz="1200" dirty="0">
                <a:solidFill>
                  <a:prstClr val="black"/>
                </a:solidFill>
                <a:latin typeface="Huawei Sans" panose="020C0503030203020204" pitchFamily="34" charset="0"/>
              </a:rPr>
              <a:t> client </a:t>
            </a:r>
          </a:p>
          <a:p>
            <a:pPr fontAlgn="ctr">
              <a:lnSpc>
                <a:spcPts val="2400"/>
              </a:lnSpc>
            </a:pPr>
            <a:r>
              <a:rPr lang="en-US" sz="1200" dirty="0">
                <a:solidFill>
                  <a:prstClr val="black"/>
                </a:solidFill>
                <a:latin typeface="Huawei Sans" panose="020C0503030203020204" pitchFamily="34" charset="0"/>
              </a:rPr>
              <a:t>DHCP client lease information on interface GigabitEthernet0/0/0 :</a:t>
            </a:r>
          </a:p>
          <a:p>
            <a:pPr fontAlgn="ctr">
              <a:lnSpc>
                <a:spcPts val="2400"/>
              </a:lnSpc>
            </a:pPr>
            <a:r>
              <a:rPr lang="en-US" sz="1200" dirty="0">
                <a:solidFill>
                  <a:prstClr val="black"/>
                </a:solidFill>
                <a:latin typeface="Huawei Sans" panose="020C0503030203020204" pitchFamily="34" charset="0"/>
              </a:rPr>
              <a:t> Current machine state           : Bound</a:t>
            </a:r>
          </a:p>
          <a:p>
            <a:pPr fontAlgn="ctr">
              <a:lnSpc>
                <a:spcPts val="2400"/>
              </a:lnSpc>
            </a:pPr>
            <a:r>
              <a:rPr lang="en-US" sz="1200" dirty="0">
                <a:solidFill>
                  <a:prstClr val="black"/>
                </a:solidFill>
                <a:latin typeface="Huawei Sans" panose="020C0503030203020204" pitchFamily="34" charset="0"/>
              </a:rPr>
              <a:t> Internet address assigned via : DHCP</a:t>
            </a:r>
          </a:p>
          <a:p>
            <a:pPr fontAlgn="ctr">
              <a:lnSpc>
                <a:spcPts val="2400"/>
              </a:lnSpc>
            </a:pPr>
            <a:r>
              <a:rPr lang="en-US" sz="1200" dirty="0">
                <a:solidFill>
                  <a:prstClr val="black"/>
                </a:solidFill>
                <a:latin typeface="Huawei Sans" panose="020C0503030203020204" pitchFamily="34" charset="0"/>
              </a:rPr>
              <a:t> Physical address                    : 00e0-fce6-4691</a:t>
            </a:r>
          </a:p>
          <a:p>
            <a:pPr fontAlgn="ctr">
              <a:lnSpc>
                <a:spcPts val="2400"/>
              </a:lnSpc>
            </a:pPr>
            <a:r>
              <a:rPr lang="en-US" sz="1200" dirty="0">
                <a:solidFill>
                  <a:prstClr val="black"/>
                </a:solidFill>
                <a:latin typeface="Huawei Sans" panose="020C0503030203020204" pitchFamily="34" charset="0"/>
              </a:rPr>
              <a:t> IP address                             : 192.168.1.254</a:t>
            </a:r>
          </a:p>
          <a:p>
            <a:pPr fontAlgn="ctr">
              <a:lnSpc>
                <a:spcPts val="2400"/>
              </a:lnSpc>
            </a:pPr>
            <a:r>
              <a:rPr lang="en-US" sz="1200" dirty="0">
                <a:solidFill>
                  <a:prstClr val="black"/>
                </a:solidFill>
                <a:latin typeface="Huawei Sans" panose="020C0503030203020204" pitchFamily="34" charset="0"/>
              </a:rPr>
              <a:t> Subnet mask                         : 255.255.255.0</a:t>
            </a:r>
          </a:p>
          <a:p>
            <a:pPr fontAlgn="ctr">
              <a:lnSpc>
                <a:spcPts val="2400"/>
              </a:lnSpc>
            </a:pPr>
            <a:r>
              <a:rPr lang="en-US" sz="1200" dirty="0">
                <a:solidFill>
                  <a:prstClr val="black"/>
                </a:solidFill>
                <a:latin typeface="Huawei Sans" panose="020C0503030203020204" pitchFamily="34" charset="0"/>
              </a:rPr>
              <a:t> Gateway </a:t>
            </a:r>
            <a:r>
              <a:rPr lang="en-US" sz="1200" dirty="0" err="1">
                <a:solidFill>
                  <a:prstClr val="black"/>
                </a:solidFill>
                <a:latin typeface="Huawei Sans" panose="020C0503030203020204" pitchFamily="34" charset="0"/>
              </a:rPr>
              <a:t>ip</a:t>
            </a:r>
            <a:r>
              <a:rPr lang="en-US" sz="1200" dirty="0">
                <a:solidFill>
                  <a:prstClr val="black"/>
                </a:solidFill>
                <a:latin typeface="Huawei Sans" panose="020C0503030203020204" pitchFamily="34" charset="0"/>
              </a:rPr>
              <a:t> address               : 192.168.1.1</a:t>
            </a:r>
          </a:p>
          <a:p>
            <a:pPr fontAlgn="ctr">
              <a:lnSpc>
                <a:spcPts val="2400"/>
              </a:lnSpc>
            </a:pPr>
            <a:r>
              <a:rPr lang="en-US" sz="1200" dirty="0">
                <a:solidFill>
                  <a:prstClr val="black"/>
                </a:solidFill>
                <a:latin typeface="Huawei Sans" panose="020C0503030203020204" pitchFamily="34" charset="0"/>
              </a:rPr>
              <a:t> DHCP server                         : 10.1.1.2</a:t>
            </a:r>
          </a:p>
          <a:p>
            <a:pPr fontAlgn="ctr">
              <a:lnSpc>
                <a:spcPts val="2400"/>
              </a:lnSpc>
            </a:pPr>
            <a:r>
              <a:rPr lang="en-US" sz="1200" dirty="0">
                <a:solidFill>
                  <a:prstClr val="black"/>
                </a:solidFill>
                <a:latin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6" name="文本框 35"/>
          <p:cNvSpPr txBox="1"/>
          <p:nvPr/>
        </p:nvSpPr>
        <p:spPr bwMode="gray">
          <a:xfrm>
            <a:off x="473202" y="1336076"/>
            <a:ext cx="5012911" cy="338554"/>
          </a:xfrm>
          <a:prstGeom prst="rect">
            <a:avLst/>
          </a:prstGeom>
          <a:noFill/>
        </p:spPr>
        <p:txBody>
          <a:bodyPr wrap="none" rtlCol="0">
            <a:spAutoFit/>
          </a:bodyPr>
          <a:lstStyle/>
          <a:p>
            <a:pPr fontAlgn="ctr"/>
            <a:r>
              <a:rPr lang="en-US" sz="1600" b="1" dirty="0">
                <a:latin typeface="Huawei Sans" panose="020C0503030203020204" pitchFamily="34" charset="0"/>
              </a:rPr>
              <a:t>Check the IP address obtained by GE0/0/0 on R1.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占位符 21"/>
          <p:cNvSpPr txBox="1">
            <a:spLocks/>
          </p:cNvSpPr>
          <p:nvPr/>
        </p:nvSpPr>
        <p:spPr bwMode="gray">
          <a:xfrm>
            <a:off x="6308231" y="5152505"/>
            <a:ext cx="5304909" cy="99115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200" dirty="0">
                <a:latin typeface="Huawei Sans" panose="020C0503030203020204" pitchFamily="34" charset="0"/>
              </a:rPr>
              <a:t>The command output shows that the DHCP relay function is enabled on GE0/0/0 of R2, and R2 functions as the DHCP relay agent to exchange </a:t>
            </a:r>
            <a:r>
              <a:rPr lang="en-US" altLang="zh-CN" sz="1200" dirty="0">
                <a:latin typeface="Huawei Sans" panose="020C0503030203020204" pitchFamily="34" charset="0"/>
              </a:rPr>
              <a:t>message</a:t>
            </a:r>
            <a:r>
              <a:rPr lang="en-US" sz="1200" dirty="0">
                <a:latin typeface="Huawei Sans" panose="020C0503030203020204" pitchFamily="34" charset="0"/>
              </a:rPr>
              <a:t>s with the DHCP client and DHCP server for four times.</a:t>
            </a:r>
            <a:endParaRPr lang="en-US" altLang="zh-CN" sz="11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6870648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algn="l"/>
            <a:r>
              <a:rPr lang="en-US" sz="1800" dirty="0">
                <a:latin typeface="Huawei Sans" panose="020C0503030203020204" pitchFamily="34" charset="0"/>
              </a:rPr>
              <a:t>(Single) Which of the following messages is sent by the DHCP client to the DHCP server to renew the lease?</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a:p>
            <a:pPr marL="809625" lvl="1" indent="-323850" algn="l" fontAlgn="ctr">
              <a:buFont typeface="+mj-lt"/>
              <a:buAutoNum type="alphaUcPeriod"/>
            </a:pPr>
            <a:r>
              <a:rPr lang="en-US" sz="1600" dirty="0">
                <a:latin typeface="Huawei Sans" panose="020C0503030203020204" pitchFamily="34" charset="0"/>
              </a:rPr>
              <a:t>DHCP DISCOVER</a:t>
            </a:r>
          </a:p>
          <a:p>
            <a:pPr marL="809625" lvl="1" indent="-323850" algn="l" fontAlgn="ctr">
              <a:buFont typeface="+mj-lt"/>
              <a:buAutoNum type="alphaUcPeriod"/>
            </a:pPr>
            <a:r>
              <a:rPr lang="en-US" sz="1600" dirty="0">
                <a:latin typeface="Huawei Sans" panose="020C0503030203020204" pitchFamily="34" charset="0"/>
              </a:rPr>
              <a:t>DHCP OFFER</a:t>
            </a:r>
          </a:p>
          <a:p>
            <a:pPr marL="809625" lvl="1" indent="-323850" algn="l" fontAlgn="ctr">
              <a:buFont typeface="+mj-lt"/>
              <a:buAutoNum type="alphaUcPeriod"/>
            </a:pPr>
            <a:r>
              <a:rPr lang="en-US" sz="1600" dirty="0">
                <a:latin typeface="Huawei Sans" panose="020C0503030203020204" pitchFamily="34" charset="0"/>
              </a:rPr>
              <a:t>DHCP REQUEST</a:t>
            </a:r>
          </a:p>
          <a:p>
            <a:pPr marL="809625" lvl="1" indent="-323850" algn="l" fontAlgn="ctr">
              <a:buFont typeface="+mj-lt"/>
              <a:buAutoNum type="alphaUcPeriod"/>
            </a:pPr>
            <a:r>
              <a:rPr lang="en-US" sz="1600" dirty="0">
                <a:latin typeface="Huawei Sans" panose="020C0503030203020204" pitchFamily="34" charset="0"/>
              </a:rPr>
              <a:t>DHCP ACK</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sz="1800" dirty="0">
                <a:latin typeface="Huawei Sans" panose="020C0503030203020204" pitchFamily="34" charset="0"/>
              </a:rPr>
              <a:t>(Single) Which of the following commands can be used to enable the DHCP relay function on a router interface?</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a:p>
            <a:pPr marL="809625" lvl="1" indent="-323850" algn="l" fontAlgn="ctr">
              <a:buFont typeface="+mj-lt"/>
              <a:buAutoNum type="alphaUcPeriod"/>
            </a:pPr>
            <a:r>
              <a:rPr lang="en-US" sz="1600" dirty="0" err="1">
                <a:latin typeface="Huawei Sans" panose="020C0503030203020204" pitchFamily="34" charset="0"/>
              </a:rPr>
              <a:t>dhcp</a:t>
            </a:r>
            <a:r>
              <a:rPr lang="en-US" sz="1600" dirty="0">
                <a:latin typeface="Huawei Sans" panose="020C0503030203020204" pitchFamily="34" charset="0"/>
              </a:rPr>
              <a:t> select server</a:t>
            </a:r>
          </a:p>
          <a:p>
            <a:pPr marL="809625" lvl="1" indent="-323850" algn="l" fontAlgn="ctr">
              <a:buFont typeface="+mj-lt"/>
              <a:buAutoNum type="alphaUcPeriod"/>
            </a:pPr>
            <a:r>
              <a:rPr lang="en-US" sz="1600" dirty="0" err="1">
                <a:latin typeface="Huawei Sans" panose="020C0503030203020204" pitchFamily="34" charset="0"/>
              </a:rPr>
              <a:t>dhcp</a:t>
            </a:r>
            <a:r>
              <a:rPr lang="en-US" sz="1600" dirty="0">
                <a:latin typeface="Huawei Sans" panose="020C0503030203020204" pitchFamily="34" charset="0"/>
              </a:rPr>
              <a:t> select global</a:t>
            </a:r>
          </a:p>
          <a:p>
            <a:pPr marL="809625" lvl="1" indent="-323850" algn="l" fontAlgn="ctr">
              <a:buFont typeface="+mj-lt"/>
              <a:buAutoNum type="alphaUcPeriod"/>
            </a:pPr>
            <a:r>
              <a:rPr lang="en-US" sz="1600" dirty="0" err="1">
                <a:latin typeface="Huawei Sans" panose="020C0503030203020204" pitchFamily="34" charset="0"/>
              </a:rPr>
              <a:t>dhcp</a:t>
            </a:r>
            <a:r>
              <a:rPr lang="en-US" sz="1600" dirty="0">
                <a:latin typeface="Huawei Sans" panose="020C0503030203020204" pitchFamily="34" charset="0"/>
              </a:rPr>
              <a:t> select interface</a:t>
            </a:r>
          </a:p>
          <a:p>
            <a:pPr marL="809625" lvl="1" indent="-323850" algn="l" fontAlgn="ctr">
              <a:buFont typeface="+mj-lt"/>
              <a:buAutoNum type="alphaUcPeriod"/>
            </a:pPr>
            <a:r>
              <a:rPr lang="en-US" sz="1600" dirty="0" err="1">
                <a:latin typeface="Huawei Sans" panose="020C0503030203020204" pitchFamily="34" charset="0"/>
              </a:rPr>
              <a:t>dhcp</a:t>
            </a:r>
            <a:r>
              <a:rPr lang="en-US" sz="1600" dirty="0">
                <a:latin typeface="Huawei Sans" panose="020C0503030203020204" pitchFamily="34" charset="0"/>
              </a:rPr>
              <a:t> select relay</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104679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type="body" sz="quarter" idx="11"/>
          </p:nvPr>
        </p:nvSpPr>
        <p:spPr bwMode="gray"/>
        <p:txBody>
          <a:bodyPr/>
          <a:lstStyle/>
          <a:p>
            <a:pPr algn="l" fontAlgn="ctr"/>
            <a:r>
              <a:rPr lang="en-US" sz="2000" dirty="0">
                <a:latin typeface="Huawei Sans" panose="020C0503030203020204" pitchFamily="34" charset="0"/>
              </a:rPr>
              <a:t>This course describes the format of DHCP messages and functions of key fields. It describes how a DHCP server assigns network parameters, such as IP addresses, to DHCP clients through message exchange. In addition, this course describes how a DHCP client renews its IP address lease and obtains an IP address after restart.</a:t>
            </a: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z="2000" dirty="0">
                <a:latin typeface="Huawei Sans" panose="020C0503030203020204" pitchFamily="34" charset="0"/>
              </a:rPr>
              <a:t>When a DHCP client and a DHCP server are in different broadcast domains, the DHCP relay function enables DHCP messages to be transmitted across network segments. This function implements message negotiation between the DHCP client and the DHCP server.</a:t>
            </a: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510315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76931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bwMode="gray"/>
        <p:txBody>
          <a:bodyPr/>
          <a:lstStyle/>
          <a:p>
            <a:pPr fontAlgn="ctr"/>
            <a:r>
              <a:rPr lang="en-US" dirty="0">
                <a:latin typeface="Huawei Sans" panose="020C0503030203020204" pitchFamily="34" charset="0"/>
              </a:rPr>
              <a:t>Upon completion of this course, you will be able to:</a:t>
            </a:r>
          </a:p>
          <a:p>
            <a:pPr marL="625475" lvl="1" indent="-317500" fontAlgn="ctr"/>
            <a:r>
              <a:rPr lang="en-US" dirty="0">
                <a:latin typeface="Huawei Sans" panose="020C0503030203020204" pitchFamily="34" charset="0"/>
              </a:rPr>
              <a:t>Describe DHCP implementation.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625475" lvl="1" indent="-317500" fontAlgn="ctr"/>
            <a:r>
              <a:rPr lang="en-US" dirty="0">
                <a:latin typeface="Huawei Sans" panose="020C0503030203020204" pitchFamily="34" charset="0"/>
              </a:rPr>
              <a:t>Describe DHCP address allocation rules.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625475" lvl="1" indent="-317500" fontAlgn="ctr"/>
            <a:r>
              <a:rPr lang="en-US" dirty="0">
                <a:latin typeface="Huawei Sans" panose="020C0503030203020204" pitchFamily="34" charset="0"/>
              </a:rPr>
              <a:t>Differentiate application scenarios of DHCP and DHCP relay.</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625475" lvl="1" indent="-317500" fontAlgn="ctr"/>
            <a:r>
              <a:rPr lang="en-US" dirty="0">
                <a:latin typeface="Huawei Sans" panose="020C0503030203020204" pitchFamily="34" charset="0"/>
              </a:rPr>
              <a:t>Perform basic DHCP configurations. </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30311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fontAlgn="ctr"/>
            <a:r>
              <a:rPr lang="en-US" b="1" dirty="0">
                <a:latin typeface="Huawei Sans" panose="020C0503030203020204" pitchFamily="34" charset="0"/>
              </a:rPr>
              <a:t>DHCP Background</a:t>
            </a:r>
          </a:p>
          <a:p>
            <a:pPr fontAlgn="ctr"/>
            <a:r>
              <a:rPr lang="en-US" dirty="0">
                <a:solidFill>
                  <a:schemeClr val="bg1">
                    <a:lumMod val="50000"/>
                  </a:schemeClr>
                </a:solidFill>
                <a:latin typeface="Huawei Sans" panose="020C0503030203020204" pitchFamily="34" charset="0"/>
              </a:rPr>
              <a:t>DHCP Working Mechanism and Configuration</a:t>
            </a:r>
          </a:p>
          <a:p>
            <a:pPr fontAlgn="ctr"/>
            <a:r>
              <a:rPr lang="en-US" dirty="0">
                <a:solidFill>
                  <a:schemeClr val="bg1">
                    <a:lumMod val="50000"/>
                  </a:schemeClr>
                </a:solidFill>
                <a:latin typeface="Huawei Sans" panose="020C0503030203020204" pitchFamily="34" charset="0"/>
              </a:rPr>
              <a:t>DHCP Relay Working Mechanism and Configuration</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259806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bwMode="gray">
          <a:xfrm>
            <a:off x="9267312" y="4148444"/>
            <a:ext cx="1937222" cy="1274199"/>
            <a:chOff x="8061237" y="3688981"/>
            <a:chExt cx="1937222" cy="1274199"/>
          </a:xfrm>
        </p:grpSpPr>
        <p:grpSp>
          <p:nvGrpSpPr>
            <p:cNvPr id="68" name="组合 67"/>
            <p:cNvGrpSpPr/>
            <p:nvPr/>
          </p:nvGrpSpPr>
          <p:grpSpPr bwMode="gray">
            <a:xfrm>
              <a:off x="8153312" y="3836517"/>
              <a:ext cx="1727215" cy="1062345"/>
              <a:chOff x="8153312" y="3836517"/>
              <a:chExt cx="1727215" cy="1062345"/>
            </a:xfrm>
          </p:grpSpPr>
          <p:sp>
            <p:nvSpPr>
              <p:cNvPr id="50" name="矩形 49"/>
              <p:cNvSpPr/>
              <p:nvPr/>
            </p:nvSpPr>
            <p:spPr bwMode="gray">
              <a:xfrm>
                <a:off x="8153312" y="3836517"/>
                <a:ext cx="130489" cy="113841"/>
              </a:xfrm>
              <a:prstGeom prst="rect">
                <a:avLst/>
              </a:prstGeom>
              <a:noFill/>
              <a:ln w="2857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8159282" y="4313909"/>
                <a:ext cx="130489" cy="113841"/>
              </a:xfrm>
              <a:prstGeom prst="rect">
                <a:avLst/>
              </a:prstGeom>
              <a:noFill/>
              <a:ln w="2857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8159282" y="4549464"/>
                <a:ext cx="130489" cy="113841"/>
              </a:xfrm>
              <a:prstGeom prst="rect">
                <a:avLst/>
              </a:prstGeom>
              <a:noFill/>
              <a:ln w="2857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p:nvPr/>
            </p:nvCxnSpPr>
            <p:spPr bwMode="gray">
              <a:xfrm>
                <a:off x="8224527" y="4788089"/>
                <a:ext cx="1656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5" name="直接连接符 54"/>
              <p:cNvCxnSpPr/>
              <p:nvPr/>
            </p:nvCxnSpPr>
            <p:spPr bwMode="gray">
              <a:xfrm>
                <a:off x="8224527" y="4843476"/>
                <a:ext cx="1656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6" name="直接连接符 55"/>
              <p:cNvCxnSpPr/>
              <p:nvPr/>
            </p:nvCxnSpPr>
            <p:spPr bwMode="gray">
              <a:xfrm>
                <a:off x="8224527" y="4898862"/>
                <a:ext cx="1656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1" name="矩形 50"/>
              <p:cNvSpPr/>
              <p:nvPr/>
            </p:nvSpPr>
            <p:spPr bwMode="gray">
              <a:xfrm>
                <a:off x="8153313" y="4088200"/>
                <a:ext cx="130489" cy="113841"/>
              </a:xfrm>
              <a:prstGeom prst="rect">
                <a:avLst/>
              </a:prstGeom>
              <a:noFill/>
              <a:ln w="2857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7" name="组合 66"/>
            <p:cNvGrpSpPr/>
            <p:nvPr/>
          </p:nvGrpSpPr>
          <p:grpSpPr bwMode="gray">
            <a:xfrm>
              <a:off x="8061237" y="3688981"/>
              <a:ext cx="1937222" cy="1274199"/>
              <a:chOff x="8061237" y="3688981"/>
              <a:chExt cx="1937222" cy="1274199"/>
            </a:xfrm>
          </p:grpSpPr>
          <p:sp>
            <p:nvSpPr>
              <p:cNvPr id="44" name="圆角矩形 43"/>
              <p:cNvSpPr/>
              <p:nvPr/>
            </p:nvSpPr>
            <p:spPr bwMode="gray">
              <a:xfrm>
                <a:off x="8061237" y="3688981"/>
                <a:ext cx="1886463" cy="1274199"/>
              </a:xfrm>
              <a:prstGeom prst="roundRect">
                <a:avLst>
                  <a:gd name="adj" fmla="val 5000"/>
                </a:avLst>
              </a:prstGeom>
              <a:noFill/>
              <a:ln w="2857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4" name="组合 63"/>
              <p:cNvGrpSpPr/>
              <p:nvPr/>
            </p:nvGrpSpPr>
            <p:grpSpPr bwMode="gray">
              <a:xfrm>
                <a:off x="8278401" y="3787405"/>
                <a:ext cx="1720058" cy="925137"/>
                <a:chOff x="9342875" y="4003106"/>
                <a:chExt cx="1720058" cy="925137"/>
              </a:xfrm>
            </p:grpSpPr>
            <p:sp>
              <p:nvSpPr>
                <p:cNvPr id="46" name="矩形 45"/>
                <p:cNvSpPr/>
                <p:nvPr/>
              </p:nvSpPr>
              <p:spPr bwMode="gray">
                <a:xfrm>
                  <a:off x="9342875" y="4003106"/>
                  <a:ext cx="1720058" cy="155665"/>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Address planning</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9342875" y="4259401"/>
                  <a:ext cx="1720058" cy="155665"/>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ctr">
                    <a:spcBef>
                      <a:spcPct val="0"/>
                    </a:spcBef>
                    <a:spcAft>
                      <a:spcPct val="0"/>
                    </a:spcAft>
                  </a:pPr>
                  <a:r>
                    <a:rPr lang="en-US" sz="1200" dirty="0">
                      <a:latin typeface="Huawei Sans" panose="020C0503030203020204" pitchFamily="34" charset="0"/>
                    </a:rPr>
                    <a:t>Address allocation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
                <a:xfrm>
                  <a:off x="9342875" y="4502996"/>
                  <a:ext cx="1720058" cy="155665"/>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ctr">
                    <a:spcBef>
                      <a:spcPct val="0"/>
                    </a:spcBef>
                    <a:spcAft>
                      <a:spcPct val="0"/>
                    </a:spcAft>
                  </a:pPr>
                  <a:r>
                    <a:rPr lang="en-US" sz="1200" dirty="0">
                      <a:latin typeface="Huawei Sans" panose="020C0503030203020204" pitchFamily="34" charset="0"/>
                    </a:rPr>
                    <a:t>Address configuration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9342875" y="4746591"/>
                  <a:ext cx="1720058" cy="155665"/>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ctr">
                    <a:spcBef>
                      <a:spcPct val="0"/>
                    </a:spcBef>
                    <a:spcAft>
                      <a:spcPct val="0"/>
                    </a:spcAft>
                  </a:pPr>
                  <a:r>
                    <a:rPr lang="en-US" sz="1200" dirty="0">
                      <a:latin typeface="Huawei Sans" panose="020C0503030203020204" pitchFamily="34" charset="0"/>
                    </a:rPr>
                    <a:t>Address maintenance</a:t>
                  </a:r>
                </a:p>
              </p:txBody>
            </p:sp>
            <p:cxnSp>
              <p:nvCxnSpPr>
                <p:cNvPr id="57" name="直接连接符 56"/>
                <p:cNvCxnSpPr/>
                <p:nvPr/>
              </p:nvCxnSpPr>
              <p:spPr bwMode="gray">
                <a:xfrm>
                  <a:off x="9431524" y="4189364"/>
                  <a:ext cx="1512000" cy="0"/>
                </a:xfrm>
                <a:prstGeom prst="line">
                  <a:avLst/>
                </a:prstGeom>
                <a:solidFill>
                  <a:schemeClr val="accent1"/>
                </a:solidFill>
                <a:ln w="9525" cap="flat" cmpd="sng" algn="ctr">
                  <a:solidFill>
                    <a:schemeClr val="accent1">
                      <a:lumMod val="75000"/>
                    </a:schemeClr>
                  </a:solidFill>
                  <a:prstDash val="solid"/>
                  <a:round/>
                  <a:headEnd type="none" w="med" len="med"/>
                  <a:tailEnd type="none" w="med" len="med"/>
                </a:ln>
                <a:effectLst/>
              </p:spPr>
            </p:cxnSp>
            <p:cxnSp>
              <p:nvCxnSpPr>
                <p:cNvPr id="58" name="直接连接符 57"/>
                <p:cNvCxnSpPr/>
                <p:nvPr/>
              </p:nvCxnSpPr>
              <p:spPr bwMode="gray">
                <a:xfrm>
                  <a:off x="9430974" y="4439012"/>
                  <a:ext cx="1512000" cy="0"/>
                </a:xfrm>
                <a:prstGeom prst="line">
                  <a:avLst/>
                </a:prstGeom>
                <a:solidFill>
                  <a:schemeClr val="accent1"/>
                </a:solidFill>
                <a:ln w="9525" cap="flat" cmpd="sng" algn="ctr">
                  <a:solidFill>
                    <a:schemeClr val="accent1">
                      <a:lumMod val="75000"/>
                    </a:schemeClr>
                  </a:solidFill>
                  <a:prstDash val="solid"/>
                  <a:round/>
                  <a:headEnd type="none" w="med" len="med"/>
                  <a:tailEnd type="none" w="med" len="med"/>
                </a:ln>
                <a:effectLst/>
              </p:spPr>
            </p:cxnSp>
            <p:cxnSp>
              <p:nvCxnSpPr>
                <p:cNvPr id="59" name="直接连接符 58"/>
                <p:cNvCxnSpPr/>
                <p:nvPr/>
              </p:nvCxnSpPr>
              <p:spPr bwMode="gray">
                <a:xfrm>
                  <a:off x="9430974" y="4683291"/>
                  <a:ext cx="1512000" cy="0"/>
                </a:xfrm>
                <a:prstGeom prst="line">
                  <a:avLst/>
                </a:prstGeom>
                <a:solidFill>
                  <a:schemeClr val="accent1"/>
                </a:solidFill>
                <a:ln w="9525" cap="flat" cmpd="sng" algn="ctr">
                  <a:solidFill>
                    <a:schemeClr val="accent1">
                      <a:lumMod val="75000"/>
                    </a:schemeClr>
                  </a:solidFill>
                  <a:prstDash val="solid"/>
                  <a:round/>
                  <a:headEnd type="none" w="med" len="med"/>
                  <a:tailEnd type="none" w="med" len="med"/>
                </a:ln>
                <a:effectLst/>
              </p:spPr>
            </p:cxnSp>
            <p:cxnSp>
              <p:nvCxnSpPr>
                <p:cNvPr id="60" name="直接连接符 59"/>
                <p:cNvCxnSpPr/>
                <p:nvPr/>
              </p:nvCxnSpPr>
              <p:spPr bwMode="gray">
                <a:xfrm>
                  <a:off x="9431524" y="4928243"/>
                  <a:ext cx="1512000" cy="0"/>
                </a:xfrm>
                <a:prstGeom prst="line">
                  <a:avLst/>
                </a:prstGeom>
                <a:solidFill>
                  <a:schemeClr val="accent1"/>
                </a:solidFill>
                <a:ln w="9525" cap="flat" cmpd="sng" algn="ctr">
                  <a:solidFill>
                    <a:schemeClr val="accent1">
                      <a:lumMod val="75000"/>
                    </a:schemeClr>
                  </a:solidFill>
                  <a:prstDash val="solid"/>
                  <a:round/>
                  <a:headEnd type="none" w="med" len="med"/>
                  <a:tailEnd type="none" w="med" len="med"/>
                </a:ln>
                <a:effectLst/>
              </p:spPr>
            </p:cxnSp>
          </p:grpSp>
        </p:grpSp>
      </p:grpSp>
      <p:sp>
        <p:nvSpPr>
          <p:cNvPr id="4" name="文本占位符 3"/>
          <p:cNvSpPr>
            <a:spLocks noGrp="1"/>
          </p:cNvSpPr>
          <p:nvPr>
            <p:ph type="body" sz="quarter" idx="10"/>
          </p:nvPr>
        </p:nvSpPr>
        <p:spPr bwMode="gray"/>
        <p:txBody>
          <a:bodyPr/>
          <a:lstStyle/>
          <a:p>
            <a:pPr marL="0" indent="0" algn="l" fontAlgn="ctr">
              <a:buNone/>
            </a:pPr>
            <a:r>
              <a:rPr lang="en-US" sz="2000" dirty="0">
                <a:latin typeface="Huawei Sans" panose="020C0503030203020204" pitchFamily="34" charset="0"/>
              </a:rPr>
              <a:t>Manually configuring network parameters has the following problems:</a:t>
            </a:r>
          </a:p>
          <a:p>
            <a:pPr marL="302400" lvl="1" indent="-302400" fontAlgn="ctr"/>
            <a:r>
              <a:rPr lang="en-US" sz="1800" dirty="0">
                <a:latin typeface="Huawei Sans" panose="020C0503030203020204" pitchFamily="34" charset="0"/>
              </a:rPr>
              <a:t>Inflexibility</a:t>
            </a:r>
          </a:p>
          <a:p>
            <a:pPr marL="302400" lvl="1" indent="-302400" fontAlgn="ctr"/>
            <a:r>
              <a:rPr lang="en-US" sz="1800" dirty="0">
                <a:latin typeface="Huawei Sans" panose="020C0503030203020204" pitchFamily="34" charset="0"/>
              </a:rPr>
              <a:t>Being vulnerable to errors</a:t>
            </a:r>
          </a:p>
          <a:p>
            <a:pPr marL="302400" lvl="1" indent="-302400" fontAlgn="ctr"/>
            <a:r>
              <a:rPr lang="en-US" sz="1800" dirty="0">
                <a:latin typeface="Huawei Sans" panose="020C0503030203020204" pitchFamily="34" charset="0"/>
              </a:rPr>
              <a:t>Low IP address usage</a:t>
            </a:r>
          </a:p>
          <a:p>
            <a:pPr marL="302400" lvl="1" indent="-302400" fontAlgn="ctr"/>
            <a:r>
              <a:rPr lang="en-US" sz="1800" dirty="0">
                <a:latin typeface="Huawei Sans" panose="020C0503030203020204" pitchFamily="34" charset="0"/>
              </a:rPr>
              <a:t>Heavy workload</a:t>
            </a:r>
          </a:p>
          <a:p>
            <a:pPr marL="302400" lvl="1" indent="-302400" fontAlgn="ctr"/>
            <a:r>
              <a:rPr lang="en-US" sz="1800" dirty="0">
                <a:latin typeface="Huawei Sans" panose="020C0503030203020204" pitchFamily="34" charset="0"/>
              </a:rPr>
              <a:t>High requirements on personnel skills</a:t>
            </a:r>
          </a:p>
          <a:p>
            <a:pPr marL="302400" indent="-302400" algn="l"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nchor="ctr"/>
          <a:lstStyle/>
          <a:p>
            <a:pPr fontAlgn="ctr"/>
            <a:r>
              <a:rPr lang="en-US" sz="3000" dirty="0">
                <a:latin typeface="Huawei Sans" panose="020C0503030203020204" pitchFamily="34" charset="0"/>
              </a:rPr>
              <a:t>Problems in Manually Configuring Network Parameters</a:t>
            </a:r>
          </a:p>
        </p:txBody>
      </p:sp>
      <p:grpSp>
        <p:nvGrpSpPr>
          <p:cNvPr id="39" name="组合 38"/>
          <p:cNvGrpSpPr/>
          <p:nvPr/>
        </p:nvGrpSpPr>
        <p:grpSpPr bwMode="gray">
          <a:xfrm>
            <a:off x="6706159" y="1703320"/>
            <a:ext cx="4456090" cy="2279561"/>
            <a:chOff x="4443211" y="2433707"/>
            <a:chExt cx="4456090" cy="2279561"/>
          </a:xfrm>
        </p:grpSpPr>
        <p:sp>
          <p:nvSpPr>
            <p:cNvPr id="2" name="云形 1"/>
            <p:cNvSpPr/>
            <p:nvPr/>
          </p:nvSpPr>
          <p:spPr bwMode="gray">
            <a:xfrm rot="244118">
              <a:off x="4443211" y="2433707"/>
              <a:ext cx="4456090" cy="2279561"/>
            </a:xfrm>
            <a:prstGeom prst="cloud">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8" name="组合 37"/>
            <p:cNvGrpSpPr/>
            <p:nvPr/>
          </p:nvGrpSpPr>
          <p:grpSpPr bwMode="gray">
            <a:xfrm>
              <a:off x="4646470" y="2893680"/>
              <a:ext cx="4049572" cy="1359613"/>
              <a:chOff x="4705727" y="2822036"/>
              <a:chExt cx="4049572" cy="1359613"/>
            </a:xfrm>
          </p:grpSpPr>
          <p:grpSp>
            <p:nvGrpSpPr>
              <p:cNvPr id="6" name="组合 5"/>
              <p:cNvGrpSpPr/>
              <p:nvPr/>
            </p:nvGrpSpPr>
            <p:grpSpPr bwMode="gray">
              <a:xfrm>
                <a:off x="4705727" y="2822036"/>
                <a:ext cx="495300" cy="1359613"/>
                <a:chOff x="6200302" y="1899475"/>
                <a:chExt cx="495300" cy="1359613"/>
              </a:xfrm>
            </p:grpSpPr>
            <p:pic>
              <p:nvPicPr>
                <p:cNvPr id="35" name="图片 34" descr="PC.png"/>
                <p:cNvPicPr>
                  <a:picLocks noChangeAspect="1"/>
                </p:cNvPicPr>
                <p:nvPr/>
              </p:nvPicPr>
              <p:blipFill>
                <a:blip r:embed="rId3" cstate="print"/>
                <a:stretch>
                  <a:fillRect/>
                </a:stretch>
              </p:blipFill>
              <p:spPr bwMode="gray">
                <a:xfrm>
                  <a:off x="6200302" y="1899475"/>
                  <a:ext cx="495300" cy="380390"/>
                </a:xfrm>
                <a:prstGeom prst="rect">
                  <a:avLst/>
                </a:prstGeom>
              </p:spPr>
            </p:pic>
            <p:pic>
              <p:nvPicPr>
                <p:cNvPr id="36" name="图片 35" descr="PC.png"/>
                <p:cNvPicPr>
                  <a:picLocks noChangeAspect="1"/>
                </p:cNvPicPr>
                <p:nvPr/>
              </p:nvPicPr>
              <p:blipFill>
                <a:blip r:embed="rId3" cstate="print"/>
                <a:stretch>
                  <a:fillRect/>
                </a:stretch>
              </p:blipFill>
              <p:spPr bwMode="gray">
                <a:xfrm>
                  <a:off x="6200302" y="2387683"/>
                  <a:ext cx="495300" cy="380390"/>
                </a:xfrm>
                <a:prstGeom prst="rect">
                  <a:avLst/>
                </a:prstGeom>
              </p:spPr>
            </p:pic>
            <p:pic>
              <p:nvPicPr>
                <p:cNvPr id="37" name="图片 36" descr="PC.png"/>
                <p:cNvPicPr>
                  <a:picLocks noChangeAspect="1"/>
                </p:cNvPicPr>
                <p:nvPr/>
              </p:nvPicPr>
              <p:blipFill>
                <a:blip r:embed="rId3" cstate="print">
                  <a:duotone>
                    <a:schemeClr val="accent4">
                      <a:shade val="45000"/>
                      <a:satMod val="135000"/>
                    </a:schemeClr>
                    <a:prstClr val="white"/>
                  </a:duotone>
                </a:blip>
                <a:stretch>
                  <a:fillRect/>
                </a:stretch>
              </p:blipFill>
              <p:spPr bwMode="gray">
                <a:xfrm>
                  <a:off x="6200302" y="2878698"/>
                  <a:ext cx="495300" cy="380390"/>
                </a:xfrm>
                <a:prstGeom prst="rect">
                  <a:avLst/>
                </a:prstGeom>
              </p:spPr>
            </p:pic>
          </p:grpSp>
          <p:grpSp>
            <p:nvGrpSpPr>
              <p:cNvPr id="7" name="组合 6"/>
              <p:cNvGrpSpPr/>
              <p:nvPr/>
            </p:nvGrpSpPr>
            <p:grpSpPr bwMode="gray">
              <a:xfrm>
                <a:off x="5416581" y="2822036"/>
                <a:ext cx="495300" cy="1359613"/>
                <a:chOff x="6200302" y="1899475"/>
                <a:chExt cx="495300" cy="1359613"/>
              </a:xfrm>
            </p:grpSpPr>
            <p:pic>
              <p:nvPicPr>
                <p:cNvPr id="32" name="图片 31" descr="PC.png"/>
                <p:cNvPicPr>
                  <a:picLocks noChangeAspect="1"/>
                </p:cNvPicPr>
                <p:nvPr/>
              </p:nvPicPr>
              <p:blipFill>
                <a:blip r:embed="rId3" cstate="print">
                  <a:duotone>
                    <a:schemeClr val="accent4">
                      <a:shade val="45000"/>
                      <a:satMod val="135000"/>
                    </a:schemeClr>
                    <a:prstClr val="white"/>
                  </a:duotone>
                </a:blip>
                <a:stretch>
                  <a:fillRect/>
                </a:stretch>
              </p:blipFill>
              <p:spPr bwMode="gray">
                <a:xfrm>
                  <a:off x="6200302" y="1899475"/>
                  <a:ext cx="495300" cy="380390"/>
                </a:xfrm>
                <a:prstGeom prst="rect">
                  <a:avLst/>
                </a:prstGeom>
              </p:spPr>
            </p:pic>
            <p:pic>
              <p:nvPicPr>
                <p:cNvPr id="34" name="图片 33" descr="PC.png"/>
                <p:cNvPicPr>
                  <a:picLocks noChangeAspect="1"/>
                </p:cNvPicPr>
                <p:nvPr/>
              </p:nvPicPr>
              <p:blipFill>
                <a:blip r:embed="rId3" cstate="print"/>
                <a:stretch>
                  <a:fillRect/>
                </a:stretch>
              </p:blipFill>
              <p:spPr bwMode="gray">
                <a:xfrm>
                  <a:off x="6200302" y="2878698"/>
                  <a:ext cx="495300" cy="380390"/>
                </a:xfrm>
                <a:prstGeom prst="rect">
                  <a:avLst/>
                </a:prstGeom>
              </p:spPr>
            </p:pic>
          </p:grpSp>
          <p:grpSp>
            <p:nvGrpSpPr>
              <p:cNvPr id="8" name="组合 7"/>
              <p:cNvGrpSpPr/>
              <p:nvPr/>
            </p:nvGrpSpPr>
            <p:grpSpPr bwMode="gray">
              <a:xfrm>
                <a:off x="6838289" y="2822036"/>
                <a:ext cx="495300" cy="1359613"/>
                <a:chOff x="6200302" y="1899475"/>
                <a:chExt cx="495300" cy="1359613"/>
              </a:xfrm>
            </p:grpSpPr>
            <p:pic>
              <p:nvPicPr>
                <p:cNvPr id="29" name="图片 28" descr="PC.png"/>
                <p:cNvPicPr>
                  <a:picLocks noChangeAspect="1"/>
                </p:cNvPicPr>
                <p:nvPr/>
              </p:nvPicPr>
              <p:blipFill>
                <a:blip r:embed="rId3" cstate="print"/>
                <a:stretch>
                  <a:fillRect/>
                </a:stretch>
              </p:blipFill>
              <p:spPr bwMode="gray">
                <a:xfrm>
                  <a:off x="6200302" y="1899475"/>
                  <a:ext cx="495300" cy="380390"/>
                </a:xfrm>
                <a:prstGeom prst="rect">
                  <a:avLst/>
                </a:prstGeom>
              </p:spPr>
            </p:pic>
            <p:pic>
              <p:nvPicPr>
                <p:cNvPr id="30" name="图片 29" descr="PC.png"/>
                <p:cNvPicPr>
                  <a:picLocks noChangeAspect="1"/>
                </p:cNvPicPr>
                <p:nvPr/>
              </p:nvPicPr>
              <p:blipFill>
                <a:blip r:embed="rId3" cstate="print"/>
                <a:stretch>
                  <a:fillRect/>
                </a:stretch>
              </p:blipFill>
              <p:spPr bwMode="gray">
                <a:xfrm>
                  <a:off x="6200302" y="2387683"/>
                  <a:ext cx="495300" cy="380390"/>
                </a:xfrm>
                <a:prstGeom prst="rect">
                  <a:avLst/>
                </a:prstGeom>
              </p:spPr>
            </p:pic>
            <p:pic>
              <p:nvPicPr>
                <p:cNvPr id="31" name="图片 30" descr="PC.png"/>
                <p:cNvPicPr>
                  <a:picLocks noChangeAspect="1"/>
                </p:cNvPicPr>
                <p:nvPr/>
              </p:nvPicPr>
              <p:blipFill>
                <a:blip r:embed="rId3" cstate="print"/>
                <a:stretch>
                  <a:fillRect/>
                </a:stretch>
              </p:blipFill>
              <p:spPr bwMode="gray">
                <a:xfrm>
                  <a:off x="6200302" y="2878698"/>
                  <a:ext cx="495300" cy="380390"/>
                </a:xfrm>
                <a:prstGeom prst="rect">
                  <a:avLst/>
                </a:prstGeom>
              </p:spPr>
            </p:pic>
          </p:grpSp>
          <p:grpSp>
            <p:nvGrpSpPr>
              <p:cNvPr id="9" name="组合 8"/>
              <p:cNvGrpSpPr/>
              <p:nvPr/>
            </p:nvGrpSpPr>
            <p:grpSpPr bwMode="gray">
              <a:xfrm>
                <a:off x="6127435" y="2822036"/>
                <a:ext cx="495300" cy="1359613"/>
                <a:chOff x="6200302" y="1899475"/>
                <a:chExt cx="495300" cy="1359613"/>
              </a:xfrm>
            </p:grpSpPr>
            <p:pic>
              <p:nvPicPr>
                <p:cNvPr id="26" name="图片 25" descr="PC.png"/>
                <p:cNvPicPr>
                  <a:picLocks noChangeAspect="1"/>
                </p:cNvPicPr>
                <p:nvPr/>
              </p:nvPicPr>
              <p:blipFill>
                <a:blip r:embed="rId3" cstate="print"/>
                <a:stretch>
                  <a:fillRect/>
                </a:stretch>
              </p:blipFill>
              <p:spPr bwMode="gray">
                <a:xfrm>
                  <a:off x="6200302" y="1899475"/>
                  <a:ext cx="495300" cy="380390"/>
                </a:xfrm>
                <a:prstGeom prst="rect">
                  <a:avLst/>
                </a:prstGeom>
              </p:spPr>
            </p:pic>
            <p:pic>
              <p:nvPicPr>
                <p:cNvPr id="27" name="图片 26" descr="PC.png"/>
                <p:cNvPicPr>
                  <a:picLocks noChangeAspect="1"/>
                </p:cNvPicPr>
                <p:nvPr/>
              </p:nvPicPr>
              <p:blipFill>
                <a:blip r:embed="rId3" cstate="print">
                  <a:duotone>
                    <a:schemeClr val="accent4">
                      <a:shade val="45000"/>
                      <a:satMod val="135000"/>
                    </a:schemeClr>
                    <a:prstClr val="white"/>
                  </a:duotone>
                </a:blip>
                <a:stretch>
                  <a:fillRect/>
                </a:stretch>
              </p:blipFill>
              <p:spPr bwMode="gray">
                <a:xfrm>
                  <a:off x="6200302" y="2387683"/>
                  <a:ext cx="495300" cy="380390"/>
                </a:xfrm>
                <a:prstGeom prst="rect">
                  <a:avLst/>
                </a:prstGeom>
              </p:spPr>
            </p:pic>
            <p:pic>
              <p:nvPicPr>
                <p:cNvPr id="28" name="图片 27" descr="PC.png"/>
                <p:cNvPicPr>
                  <a:picLocks noChangeAspect="1"/>
                </p:cNvPicPr>
                <p:nvPr/>
              </p:nvPicPr>
              <p:blipFill>
                <a:blip r:embed="rId3" cstate="print"/>
                <a:stretch>
                  <a:fillRect/>
                </a:stretch>
              </p:blipFill>
              <p:spPr bwMode="gray">
                <a:xfrm>
                  <a:off x="6200302" y="2878698"/>
                  <a:ext cx="495300" cy="380390"/>
                </a:xfrm>
                <a:prstGeom prst="rect">
                  <a:avLst/>
                </a:prstGeom>
              </p:spPr>
            </p:pic>
          </p:grpSp>
          <p:grpSp>
            <p:nvGrpSpPr>
              <p:cNvPr id="11" name="组合 10"/>
              <p:cNvGrpSpPr/>
              <p:nvPr/>
            </p:nvGrpSpPr>
            <p:grpSpPr bwMode="gray">
              <a:xfrm>
                <a:off x="7549143" y="2822036"/>
                <a:ext cx="495300" cy="1359613"/>
                <a:chOff x="6200302" y="1899475"/>
                <a:chExt cx="495300" cy="1359613"/>
              </a:xfrm>
            </p:grpSpPr>
            <p:pic>
              <p:nvPicPr>
                <p:cNvPr id="20" name="图片 19" descr="PC.png"/>
                <p:cNvPicPr>
                  <a:picLocks noChangeAspect="1"/>
                </p:cNvPicPr>
                <p:nvPr/>
              </p:nvPicPr>
              <p:blipFill>
                <a:blip r:embed="rId3" cstate="print"/>
                <a:stretch>
                  <a:fillRect/>
                </a:stretch>
              </p:blipFill>
              <p:spPr bwMode="gray">
                <a:xfrm>
                  <a:off x="6200302" y="1899475"/>
                  <a:ext cx="495300" cy="380390"/>
                </a:xfrm>
                <a:prstGeom prst="rect">
                  <a:avLst/>
                </a:prstGeom>
              </p:spPr>
            </p:pic>
            <p:pic>
              <p:nvPicPr>
                <p:cNvPr id="21" name="图片 20" descr="PC.png"/>
                <p:cNvPicPr>
                  <a:picLocks noChangeAspect="1"/>
                </p:cNvPicPr>
                <p:nvPr/>
              </p:nvPicPr>
              <p:blipFill>
                <a:blip r:embed="rId3" cstate="print">
                  <a:duotone>
                    <a:schemeClr val="accent4">
                      <a:shade val="45000"/>
                      <a:satMod val="135000"/>
                    </a:schemeClr>
                    <a:prstClr val="white"/>
                  </a:duotone>
                </a:blip>
                <a:stretch>
                  <a:fillRect/>
                </a:stretch>
              </p:blipFill>
              <p:spPr bwMode="gray">
                <a:xfrm>
                  <a:off x="6200302" y="2387683"/>
                  <a:ext cx="495300" cy="380390"/>
                </a:xfrm>
                <a:prstGeom prst="rect">
                  <a:avLst/>
                </a:prstGeom>
              </p:spPr>
            </p:pic>
            <p:pic>
              <p:nvPicPr>
                <p:cNvPr id="22" name="图片 21" descr="PC.png"/>
                <p:cNvPicPr>
                  <a:picLocks noChangeAspect="1"/>
                </p:cNvPicPr>
                <p:nvPr/>
              </p:nvPicPr>
              <p:blipFill>
                <a:blip r:embed="rId3" cstate="print"/>
                <a:stretch>
                  <a:fillRect/>
                </a:stretch>
              </p:blipFill>
              <p:spPr bwMode="gray">
                <a:xfrm>
                  <a:off x="6200302" y="2878698"/>
                  <a:ext cx="495300" cy="380390"/>
                </a:xfrm>
                <a:prstGeom prst="rect">
                  <a:avLst/>
                </a:prstGeom>
              </p:spPr>
            </p:pic>
          </p:grpSp>
          <p:grpSp>
            <p:nvGrpSpPr>
              <p:cNvPr id="13" name="组合 12"/>
              <p:cNvGrpSpPr/>
              <p:nvPr/>
            </p:nvGrpSpPr>
            <p:grpSpPr bwMode="gray">
              <a:xfrm>
                <a:off x="8259999" y="2822036"/>
                <a:ext cx="495300" cy="868598"/>
                <a:chOff x="6200302" y="1899475"/>
                <a:chExt cx="495300" cy="868598"/>
              </a:xfrm>
            </p:grpSpPr>
            <p:pic>
              <p:nvPicPr>
                <p:cNvPr id="14" name="图片 13" descr="PC.png"/>
                <p:cNvPicPr>
                  <a:picLocks noChangeAspect="1"/>
                </p:cNvPicPr>
                <p:nvPr/>
              </p:nvPicPr>
              <p:blipFill>
                <a:blip r:embed="rId3" cstate="print"/>
                <a:stretch>
                  <a:fillRect/>
                </a:stretch>
              </p:blipFill>
              <p:spPr bwMode="gray">
                <a:xfrm>
                  <a:off x="6200302" y="1899475"/>
                  <a:ext cx="495300" cy="380390"/>
                </a:xfrm>
                <a:prstGeom prst="rect">
                  <a:avLst/>
                </a:prstGeom>
              </p:spPr>
            </p:pic>
            <p:pic>
              <p:nvPicPr>
                <p:cNvPr id="15" name="图片 14" descr="PC.png"/>
                <p:cNvPicPr>
                  <a:picLocks noChangeAspect="1"/>
                </p:cNvPicPr>
                <p:nvPr/>
              </p:nvPicPr>
              <p:blipFill>
                <a:blip r:embed="rId3" cstate="print"/>
                <a:stretch>
                  <a:fillRect/>
                </a:stretch>
              </p:blipFill>
              <p:spPr bwMode="gray">
                <a:xfrm>
                  <a:off x="6200302" y="2387683"/>
                  <a:ext cx="495300" cy="380390"/>
                </a:xfrm>
                <a:prstGeom prst="rect">
                  <a:avLst/>
                </a:prstGeom>
              </p:spPr>
            </p:pic>
          </p:grpSp>
        </p:grpSp>
      </p:grpSp>
      <p:grpSp>
        <p:nvGrpSpPr>
          <p:cNvPr id="66" name="组合 65"/>
          <p:cNvGrpSpPr/>
          <p:nvPr/>
        </p:nvGrpSpPr>
        <p:grpSpPr bwMode="gray">
          <a:xfrm>
            <a:off x="7909712" y="5330035"/>
            <a:ext cx="2108356" cy="1044465"/>
            <a:chOff x="6625942" y="4704578"/>
            <a:chExt cx="2108356" cy="1044465"/>
          </a:xfrm>
        </p:grpSpPr>
        <p:sp>
          <p:nvSpPr>
            <p:cNvPr id="62" name="male-user-manager_70850"/>
            <p:cNvSpPr>
              <a:spLocks noChangeAspect="1"/>
            </p:cNvSpPr>
            <p:nvPr/>
          </p:nvSpPr>
          <p:spPr bwMode="gray">
            <a:xfrm>
              <a:off x="7479537" y="4704578"/>
              <a:ext cx="504005" cy="609685"/>
            </a:xfrm>
            <a:custGeom>
              <a:avLst/>
              <a:gdLst>
                <a:gd name="T0" fmla="*/ 3226 w 4805"/>
                <a:gd name="T1" fmla="*/ 2963 h 5821"/>
                <a:gd name="T2" fmla="*/ 3265 w 4805"/>
                <a:gd name="T3" fmla="*/ 2628 h 5821"/>
                <a:gd name="T4" fmla="*/ 3556 w 4805"/>
                <a:gd name="T5" fmla="*/ 2031 h 5821"/>
                <a:gd name="T6" fmla="*/ 3671 w 4805"/>
                <a:gd name="T7" fmla="*/ 1553 h 5821"/>
                <a:gd name="T8" fmla="*/ 3611 w 4805"/>
                <a:gd name="T9" fmla="*/ 1040 h 5821"/>
                <a:gd name="T10" fmla="*/ 2234 w 4805"/>
                <a:gd name="T11" fmla="*/ 0 h 5821"/>
                <a:gd name="T12" fmla="*/ 1194 w 4805"/>
                <a:gd name="T13" fmla="*/ 1367 h 5821"/>
                <a:gd name="T14" fmla="*/ 1134 w 4805"/>
                <a:gd name="T15" fmla="*/ 1785 h 5821"/>
                <a:gd name="T16" fmla="*/ 1316 w 4805"/>
                <a:gd name="T17" fmla="*/ 2208 h 5821"/>
                <a:gd name="T18" fmla="*/ 1692 w 4805"/>
                <a:gd name="T19" fmla="*/ 2822 h 5821"/>
                <a:gd name="T20" fmla="*/ 837 w 4805"/>
                <a:gd name="T21" fmla="*/ 3187 h 5821"/>
                <a:gd name="T22" fmla="*/ 2 w 4805"/>
                <a:gd name="T23" fmla="*/ 5593 h 5821"/>
                <a:gd name="T24" fmla="*/ 197 w 4805"/>
                <a:gd name="T25" fmla="*/ 5821 h 5821"/>
                <a:gd name="T26" fmla="*/ 4805 w 4805"/>
                <a:gd name="T27" fmla="*/ 5624 h 5821"/>
                <a:gd name="T28" fmla="*/ 2223 w 4805"/>
                <a:gd name="T29" fmla="*/ 3365 h 5821"/>
                <a:gd name="T30" fmla="*/ 2203 w 4805"/>
                <a:gd name="T31" fmla="*/ 3771 h 5821"/>
                <a:gd name="T32" fmla="*/ 2137 w 4805"/>
                <a:gd name="T33" fmla="*/ 3831 h 5821"/>
                <a:gd name="T34" fmla="*/ 1896 w 4805"/>
                <a:gd name="T35" fmla="*/ 3556 h 5821"/>
                <a:gd name="T36" fmla="*/ 1883 w 4805"/>
                <a:gd name="T37" fmla="*/ 3118 h 5821"/>
                <a:gd name="T38" fmla="*/ 1981 w 4805"/>
                <a:gd name="T39" fmla="*/ 3059 h 5821"/>
                <a:gd name="T40" fmla="*/ 2197 w 4805"/>
                <a:gd name="T41" fmla="*/ 3182 h 5821"/>
                <a:gd name="T42" fmla="*/ 2223 w 4805"/>
                <a:gd name="T43" fmla="*/ 3365 h 5821"/>
                <a:gd name="T44" fmla="*/ 2582 w 4805"/>
                <a:gd name="T45" fmla="*/ 3365 h 5821"/>
                <a:gd name="T46" fmla="*/ 2607 w 4805"/>
                <a:gd name="T47" fmla="*/ 3182 h 5821"/>
                <a:gd name="T48" fmla="*/ 2824 w 4805"/>
                <a:gd name="T49" fmla="*/ 3059 h 5821"/>
                <a:gd name="T50" fmla="*/ 2922 w 4805"/>
                <a:gd name="T51" fmla="*/ 3118 h 5821"/>
                <a:gd name="T52" fmla="*/ 2909 w 4805"/>
                <a:gd name="T53" fmla="*/ 3556 h 5821"/>
                <a:gd name="T54" fmla="*/ 2668 w 4805"/>
                <a:gd name="T55" fmla="*/ 3831 h 5821"/>
                <a:gd name="T56" fmla="*/ 2602 w 4805"/>
                <a:gd name="T57" fmla="*/ 3771 h 5821"/>
                <a:gd name="T58" fmla="*/ 1589 w 4805"/>
                <a:gd name="T59" fmla="*/ 1869 h 5821"/>
                <a:gd name="T60" fmla="*/ 1521 w 4805"/>
                <a:gd name="T61" fmla="*/ 1799 h 5821"/>
                <a:gd name="T62" fmla="*/ 1491 w 4805"/>
                <a:gd name="T63" fmla="*/ 1634 h 5821"/>
                <a:gd name="T64" fmla="*/ 1584 w 4805"/>
                <a:gd name="T65" fmla="*/ 1567 h 5821"/>
                <a:gd name="T66" fmla="*/ 1621 w 4805"/>
                <a:gd name="T67" fmla="*/ 1388 h 5821"/>
                <a:gd name="T68" fmla="*/ 2455 w 4805"/>
                <a:gd name="T69" fmla="*/ 1414 h 5821"/>
                <a:gd name="T70" fmla="*/ 3126 w 4805"/>
                <a:gd name="T71" fmla="*/ 1540 h 5821"/>
                <a:gd name="T72" fmla="*/ 3211 w 4805"/>
                <a:gd name="T73" fmla="*/ 1567 h 5821"/>
                <a:gd name="T74" fmla="*/ 3314 w 4805"/>
                <a:gd name="T75" fmla="*/ 1634 h 5821"/>
                <a:gd name="T76" fmla="*/ 3284 w 4805"/>
                <a:gd name="T77" fmla="*/ 1799 h 5821"/>
                <a:gd name="T78" fmla="*/ 3216 w 4805"/>
                <a:gd name="T79" fmla="*/ 1869 h 5821"/>
                <a:gd name="T80" fmla="*/ 2582 w 4805"/>
                <a:gd name="T81" fmla="*/ 2763 h 5821"/>
                <a:gd name="T82" fmla="*/ 1828 w 4805"/>
                <a:gd name="T83" fmla="*/ 2421 h 5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05" h="5821">
                  <a:moveTo>
                    <a:pt x="3967" y="3187"/>
                  </a:moveTo>
                  <a:lnTo>
                    <a:pt x="3226" y="2963"/>
                  </a:lnTo>
                  <a:cubicBezTo>
                    <a:pt x="3208" y="2908"/>
                    <a:pt x="3168" y="2861"/>
                    <a:pt x="3113" y="2822"/>
                  </a:cubicBezTo>
                  <a:cubicBezTo>
                    <a:pt x="3174" y="2754"/>
                    <a:pt x="3225" y="2685"/>
                    <a:pt x="3265" y="2628"/>
                  </a:cubicBezTo>
                  <a:cubicBezTo>
                    <a:pt x="3358" y="2493"/>
                    <a:pt x="3435" y="2348"/>
                    <a:pt x="3489" y="2208"/>
                  </a:cubicBezTo>
                  <a:cubicBezTo>
                    <a:pt x="3515" y="2149"/>
                    <a:pt x="3538" y="2089"/>
                    <a:pt x="3556" y="2031"/>
                  </a:cubicBezTo>
                  <a:cubicBezTo>
                    <a:pt x="3628" y="1970"/>
                    <a:pt x="3671" y="1880"/>
                    <a:pt x="3671" y="1785"/>
                  </a:cubicBezTo>
                  <a:lnTo>
                    <a:pt x="3671" y="1553"/>
                  </a:lnTo>
                  <a:cubicBezTo>
                    <a:pt x="3671" y="1486"/>
                    <a:pt x="3650" y="1421"/>
                    <a:pt x="3611" y="1367"/>
                  </a:cubicBezTo>
                  <a:lnTo>
                    <a:pt x="3611" y="1040"/>
                  </a:lnTo>
                  <a:cubicBezTo>
                    <a:pt x="3611" y="467"/>
                    <a:pt x="3144" y="0"/>
                    <a:pt x="2571" y="0"/>
                  </a:cubicBezTo>
                  <a:lnTo>
                    <a:pt x="2234" y="0"/>
                  </a:lnTo>
                  <a:cubicBezTo>
                    <a:pt x="1660" y="0"/>
                    <a:pt x="1194" y="467"/>
                    <a:pt x="1194" y="1040"/>
                  </a:cubicBezTo>
                  <a:lnTo>
                    <a:pt x="1194" y="1367"/>
                  </a:lnTo>
                  <a:cubicBezTo>
                    <a:pt x="1155" y="1421"/>
                    <a:pt x="1134" y="1486"/>
                    <a:pt x="1134" y="1553"/>
                  </a:cubicBezTo>
                  <a:lnTo>
                    <a:pt x="1134" y="1785"/>
                  </a:lnTo>
                  <a:cubicBezTo>
                    <a:pt x="1134" y="1880"/>
                    <a:pt x="1177" y="1970"/>
                    <a:pt x="1249" y="2031"/>
                  </a:cubicBezTo>
                  <a:cubicBezTo>
                    <a:pt x="1267" y="2089"/>
                    <a:pt x="1290" y="2149"/>
                    <a:pt x="1316" y="2208"/>
                  </a:cubicBezTo>
                  <a:cubicBezTo>
                    <a:pt x="1370" y="2348"/>
                    <a:pt x="1447" y="2493"/>
                    <a:pt x="1540" y="2628"/>
                  </a:cubicBezTo>
                  <a:cubicBezTo>
                    <a:pt x="1579" y="2685"/>
                    <a:pt x="1631" y="2754"/>
                    <a:pt x="1692" y="2822"/>
                  </a:cubicBezTo>
                  <a:cubicBezTo>
                    <a:pt x="1637" y="2861"/>
                    <a:pt x="1597" y="2908"/>
                    <a:pt x="1579" y="2963"/>
                  </a:cubicBezTo>
                  <a:lnTo>
                    <a:pt x="837" y="3187"/>
                  </a:lnTo>
                  <a:cubicBezTo>
                    <a:pt x="315" y="3337"/>
                    <a:pt x="2" y="5593"/>
                    <a:pt x="2" y="5593"/>
                  </a:cubicBezTo>
                  <a:lnTo>
                    <a:pt x="2" y="5593"/>
                  </a:lnTo>
                  <a:cubicBezTo>
                    <a:pt x="1" y="5603"/>
                    <a:pt x="0" y="5613"/>
                    <a:pt x="0" y="5624"/>
                  </a:cubicBezTo>
                  <a:cubicBezTo>
                    <a:pt x="0" y="5733"/>
                    <a:pt x="88" y="5821"/>
                    <a:pt x="197" y="5821"/>
                  </a:cubicBezTo>
                  <a:lnTo>
                    <a:pt x="4608" y="5821"/>
                  </a:lnTo>
                  <a:cubicBezTo>
                    <a:pt x="4717" y="5821"/>
                    <a:pt x="4805" y="5733"/>
                    <a:pt x="4805" y="5624"/>
                  </a:cubicBezTo>
                  <a:cubicBezTo>
                    <a:pt x="4805" y="5530"/>
                    <a:pt x="4490" y="3337"/>
                    <a:pt x="3967" y="3187"/>
                  </a:cubicBezTo>
                  <a:close/>
                  <a:moveTo>
                    <a:pt x="2223" y="3365"/>
                  </a:moveTo>
                  <a:cubicBezTo>
                    <a:pt x="2235" y="3379"/>
                    <a:pt x="2241" y="3398"/>
                    <a:pt x="2239" y="3417"/>
                  </a:cubicBezTo>
                  <a:lnTo>
                    <a:pt x="2203" y="3771"/>
                  </a:lnTo>
                  <a:cubicBezTo>
                    <a:pt x="2200" y="3799"/>
                    <a:pt x="2181" y="3821"/>
                    <a:pt x="2154" y="3829"/>
                  </a:cubicBezTo>
                  <a:cubicBezTo>
                    <a:pt x="2148" y="3830"/>
                    <a:pt x="2142" y="3831"/>
                    <a:pt x="2137" y="3831"/>
                  </a:cubicBezTo>
                  <a:cubicBezTo>
                    <a:pt x="2116" y="3831"/>
                    <a:pt x="2096" y="3822"/>
                    <a:pt x="2083" y="3805"/>
                  </a:cubicBezTo>
                  <a:lnTo>
                    <a:pt x="1896" y="3556"/>
                  </a:lnTo>
                  <a:cubicBezTo>
                    <a:pt x="1887" y="3545"/>
                    <a:pt x="1882" y="3530"/>
                    <a:pt x="1883" y="3516"/>
                  </a:cubicBezTo>
                  <a:lnTo>
                    <a:pt x="1883" y="3118"/>
                  </a:lnTo>
                  <a:cubicBezTo>
                    <a:pt x="1883" y="3094"/>
                    <a:pt x="1895" y="3073"/>
                    <a:pt x="1915" y="3060"/>
                  </a:cubicBezTo>
                  <a:cubicBezTo>
                    <a:pt x="1935" y="3048"/>
                    <a:pt x="1960" y="3048"/>
                    <a:pt x="1981" y="3059"/>
                  </a:cubicBezTo>
                  <a:cubicBezTo>
                    <a:pt x="2035" y="3087"/>
                    <a:pt x="2090" y="3107"/>
                    <a:pt x="2142" y="3116"/>
                  </a:cubicBezTo>
                  <a:cubicBezTo>
                    <a:pt x="2174" y="3122"/>
                    <a:pt x="2197" y="3150"/>
                    <a:pt x="2197" y="3182"/>
                  </a:cubicBezTo>
                  <a:lnTo>
                    <a:pt x="2197" y="3348"/>
                  </a:lnTo>
                  <a:cubicBezTo>
                    <a:pt x="2207" y="3352"/>
                    <a:pt x="2216" y="3358"/>
                    <a:pt x="2223" y="3365"/>
                  </a:cubicBezTo>
                  <a:close/>
                  <a:moveTo>
                    <a:pt x="2565" y="3417"/>
                  </a:moveTo>
                  <a:cubicBezTo>
                    <a:pt x="2563" y="3398"/>
                    <a:pt x="2570" y="3379"/>
                    <a:pt x="2582" y="3365"/>
                  </a:cubicBezTo>
                  <a:cubicBezTo>
                    <a:pt x="2589" y="3358"/>
                    <a:pt x="2598" y="3352"/>
                    <a:pt x="2607" y="3348"/>
                  </a:cubicBezTo>
                  <a:lnTo>
                    <a:pt x="2607" y="3182"/>
                  </a:lnTo>
                  <a:cubicBezTo>
                    <a:pt x="2607" y="3150"/>
                    <a:pt x="2631" y="3122"/>
                    <a:pt x="2662" y="3116"/>
                  </a:cubicBezTo>
                  <a:cubicBezTo>
                    <a:pt x="2715" y="3107"/>
                    <a:pt x="2770" y="3087"/>
                    <a:pt x="2824" y="3059"/>
                  </a:cubicBezTo>
                  <a:cubicBezTo>
                    <a:pt x="2845" y="3048"/>
                    <a:pt x="2870" y="3048"/>
                    <a:pt x="2890" y="3061"/>
                  </a:cubicBezTo>
                  <a:cubicBezTo>
                    <a:pt x="2910" y="3073"/>
                    <a:pt x="2922" y="3094"/>
                    <a:pt x="2922" y="3118"/>
                  </a:cubicBezTo>
                  <a:lnTo>
                    <a:pt x="2922" y="3516"/>
                  </a:lnTo>
                  <a:cubicBezTo>
                    <a:pt x="2922" y="3530"/>
                    <a:pt x="2917" y="3545"/>
                    <a:pt x="2909" y="3556"/>
                  </a:cubicBezTo>
                  <a:lnTo>
                    <a:pt x="2721" y="3804"/>
                  </a:lnTo>
                  <a:cubicBezTo>
                    <a:pt x="2709" y="3821"/>
                    <a:pt x="2689" y="3831"/>
                    <a:pt x="2668" y="3831"/>
                  </a:cubicBezTo>
                  <a:cubicBezTo>
                    <a:pt x="2662" y="3831"/>
                    <a:pt x="2656" y="3830"/>
                    <a:pt x="2650" y="3829"/>
                  </a:cubicBezTo>
                  <a:cubicBezTo>
                    <a:pt x="2624" y="3821"/>
                    <a:pt x="2605" y="3798"/>
                    <a:pt x="2602" y="3771"/>
                  </a:cubicBezTo>
                  <a:lnTo>
                    <a:pt x="2565" y="3417"/>
                  </a:lnTo>
                  <a:close/>
                  <a:moveTo>
                    <a:pt x="1589" y="1869"/>
                  </a:moveTo>
                  <a:lnTo>
                    <a:pt x="1586" y="1841"/>
                  </a:lnTo>
                  <a:lnTo>
                    <a:pt x="1521" y="1799"/>
                  </a:lnTo>
                  <a:cubicBezTo>
                    <a:pt x="1502" y="1787"/>
                    <a:pt x="1491" y="1766"/>
                    <a:pt x="1491" y="1743"/>
                  </a:cubicBezTo>
                  <a:lnTo>
                    <a:pt x="1491" y="1634"/>
                  </a:lnTo>
                  <a:cubicBezTo>
                    <a:pt x="1491" y="1597"/>
                    <a:pt x="1520" y="1567"/>
                    <a:pt x="1557" y="1567"/>
                  </a:cubicBezTo>
                  <a:lnTo>
                    <a:pt x="1584" y="1567"/>
                  </a:lnTo>
                  <a:lnTo>
                    <a:pt x="1584" y="1448"/>
                  </a:lnTo>
                  <a:cubicBezTo>
                    <a:pt x="1584" y="1423"/>
                    <a:pt x="1599" y="1400"/>
                    <a:pt x="1621" y="1388"/>
                  </a:cubicBezTo>
                  <a:cubicBezTo>
                    <a:pt x="1713" y="1343"/>
                    <a:pt x="1895" y="1266"/>
                    <a:pt x="2084" y="1266"/>
                  </a:cubicBezTo>
                  <a:cubicBezTo>
                    <a:pt x="2234" y="1266"/>
                    <a:pt x="2359" y="1316"/>
                    <a:pt x="2455" y="1414"/>
                  </a:cubicBezTo>
                  <a:cubicBezTo>
                    <a:pt x="2574" y="1538"/>
                    <a:pt x="2711" y="1600"/>
                    <a:pt x="2863" y="1600"/>
                  </a:cubicBezTo>
                  <a:cubicBezTo>
                    <a:pt x="2949" y="1600"/>
                    <a:pt x="3037" y="1580"/>
                    <a:pt x="3126" y="1540"/>
                  </a:cubicBezTo>
                  <a:cubicBezTo>
                    <a:pt x="3147" y="1530"/>
                    <a:pt x="3171" y="1532"/>
                    <a:pt x="3190" y="1545"/>
                  </a:cubicBezTo>
                  <a:cubicBezTo>
                    <a:pt x="3199" y="1550"/>
                    <a:pt x="3206" y="1558"/>
                    <a:pt x="3211" y="1567"/>
                  </a:cubicBezTo>
                  <a:lnTo>
                    <a:pt x="3248" y="1567"/>
                  </a:lnTo>
                  <a:cubicBezTo>
                    <a:pt x="3284" y="1567"/>
                    <a:pt x="3314" y="1597"/>
                    <a:pt x="3314" y="1634"/>
                  </a:cubicBezTo>
                  <a:lnTo>
                    <a:pt x="3314" y="1743"/>
                  </a:lnTo>
                  <a:cubicBezTo>
                    <a:pt x="3314" y="1766"/>
                    <a:pt x="3303" y="1787"/>
                    <a:pt x="3284" y="1799"/>
                  </a:cubicBezTo>
                  <a:lnTo>
                    <a:pt x="3219" y="1841"/>
                  </a:lnTo>
                  <a:lnTo>
                    <a:pt x="3216" y="1869"/>
                  </a:lnTo>
                  <a:cubicBezTo>
                    <a:pt x="3195" y="2028"/>
                    <a:pt x="3105" y="2235"/>
                    <a:pt x="2976" y="2421"/>
                  </a:cubicBezTo>
                  <a:cubicBezTo>
                    <a:pt x="2813" y="2658"/>
                    <a:pt x="2661" y="2763"/>
                    <a:pt x="2582" y="2763"/>
                  </a:cubicBezTo>
                  <a:lnTo>
                    <a:pt x="2223" y="2763"/>
                  </a:lnTo>
                  <a:cubicBezTo>
                    <a:pt x="2144" y="2763"/>
                    <a:pt x="1991" y="2658"/>
                    <a:pt x="1828" y="2421"/>
                  </a:cubicBezTo>
                  <a:cubicBezTo>
                    <a:pt x="1700" y="2235"/>
                    <a:pt x="1610" y="2028"/>
                    <a:pt x="1589" y="1869"/>
                  </a:cubicBezTo>
                  <a:close/>
                </a:path>
              </a:pathLst>
            </a:custGeom>
            <a:solidFill>
              <a:schemeClr val="bg1">
                <a:lumMod val="65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6625942" y="5347097"/>
              <a:ext cx="2108356" cy="401946"/>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Manually configure network parameters</a:t>
              </a:r>
              <a:endParaRPr kumimoji="0" lang="en-US" altLang="zh-CN" sz="14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5" name="圆角矩形标注 64"/>
          <p:cNvSpPr/>
          <p:nvPr/>
        </p:nvSpPr>
        <p:spPr bwMode="gray">
          <a:xfrm>
            <a:off x="6630905" y="4148444"/>
            <a:ext cx="1915123" cy="1048047"/>
          </a:xfrm>
          <a:prstGeom prst="wedgeRoundRectCallout">
            <a:avLst>
              <a:gd name="adj1" fmla="val 70705"/>
              <a:gd name="adj2" fmla="val 43171"/>
              <a:gd name="adj3" fmla="val 16667"/>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FFFFFF"/>
                </a:solidFill>
                <a:latin typeface="Huawei Sans" panose="020C0503030203020204" pitchFamily="34" charset="0"/>
              </a:rPr>
              <a:t>IP address</a:t>
            </a:r>
            <a:endParaRPr lang="en-US" altLang="zh-CN"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600" dirty="0">
                <a:solidFill>
                  <a:srgbClr val="FFFFFF"/>
                </a:solidFill>
                <a:latin typeface="Huawei Sans" panose="020C0503030203020204" pitchFamily="34" charset="0"/>
              </a:rPr>
              <a:t>Network mask</a:t>
            </a:r>
            <a:endParaRPr lang="en-US" altLang="zh-CN"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600" dirty="0">
                <a:solidFill>
                  <a:srgbClr val="FFFFFF"/>
                </a:solidFill>
                <a:latin typeface="Huawei Sans" panose="020C0503030203020204" pitchFamily="34" charset="0"/>
              </a:rPr>
              <a:t>Gateway address</a:t>
            </a:r>
            <a:endParaRPr lang="en-US" altLang="zh-CN"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600" dirty="0">
                <a:solidFill>
                  <a:srgbClr val="FFFFFF"/>
                </a:solidFill>
                <a:latin typeface="Huawei Sans" panose="020C0503030203020204" pitchFamily="34" charset="0"/>
              </a:rPr>
              <a:t>DNS server address</a:t>
            </a:r>
            <a:endParaRPr lang="en-US" altLang="zh-CN"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图片 6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539249" y="3158867"/>
            <a:ext cx="427686" cy="380390"/>
          </a:xfrm>
          <a:prstGeom prst="rect">
            <a:avLst/>
          </a:prstGeom>
        </p:spPr>
      </p:pic>
      <p:pic>
        <p:nvPicPr>
          <p:cNvPr id="70" name="图片 6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626299" y="2651501"/>
            <a:ext cx="427686" cy="380390"/>
          </a:xfrm>
          <a:prstGeom prst="rect">
            <a:avLst/>
          </a:prstGeom>
        </p:spPr>
      </p:pic>
    </p:spTree>
    <p:extLst>
      <p:ext uri="{BB962C8B-B14F-4D97-AF65-F5344CB8AC3E}">
        <p14:creationId xmlns:p14="http://schemas.microsoft.com/office/powerpoint/2010/main" val="11795765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bwMode="gray">
          <a:xfrm>
            <a:off x="4663999" y="4052468"/>
            <a:ext cx="2400300" cy="2197150"/>
          </a:xfrm>
          <a:prstGeom prst="roundRect">
            <a:avLst>
              <a:gd name="adj" fmla="val 741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fontAlgn="ctr"/>
            <a:r>
              <a:rPr lang="en-US" sz="1600" dirty="0">
                <a:latin typeface="Huawei Sans" panose="020C0503030203020204" pitchFamily="34" charset="0"/>
              </a:rPr>
              <a:t>The Dynamic Host Configuration Protocol (DHCP) dynamically assigns IP addresses to hosts and centrally manages host configurations.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z="1600" dirty="0">
                <a:latin typeface="Huawei Sans" panose="020C0503030203020204" pitchFamily="34" charset="0"/>
              </a:rPr>
              <a:t>DHCP uses the client/server (C/S) communication mode. Protocol packets are exchanged in UDP mode. Port 67 (DHCP server) and port 68 (DHCP client) are used.</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628650" lvl="1" indent="-314325" fontAlgn="ctr"/>
            <a:r>
              <a:rPr lang="en-US" sz="1400" dirty="0">
                <a:latin typeface="Huawei Sans" panose="020C0503030203020204" pitchFamily="34" charset="0"/>
              </a:rPr>
              <a:t>In normal cases, a client applies for configurations from the 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628650" lvl="1" indent="-314325" fontAlgn="ctr"/>
            <a:r>
              <a:rPr lang="en-US" sz="1400" dirty="0">
                <a:latin typeface="Huawei Sans" panose="020C0503030203020204" pitchFamily="34" charset="0"/>
              </a:rPr>
              <a:t>The server returns the configuration such as the IP address allocated to a client.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z="1600" dirty="0">
                <a:latin typeface="Huawei Sans" panose="020C0503030203020204" pitchFamily="34" charset="0"/>
              </a:rPr>
              <a:t>Compared with manual configuration, DHCP has the following advantages:</a:t>
            </a:r>
          </a:p>
          <a:p>
            <a:pPr marL="628650" lvl="1" indent="-314325" fontAlgn="ctr"/>
            <a:r>
              <a:rPr lang="en-US" sz="1400" dirty="0">
                <a:latin typeface="Huawei Sans" panose="020C0503030203020204" pitchFamily="34" charset="0"/>
              </a:rPr>
              <a:t>High efficiency</a:t>
            </a:r>
          </a:p>
          <a:p>
            <a:pPr marL="628650" lvl="1" indent="-314325" fontAlgn="ctr"/>
            <a:r>
              <a:rPr lang="en-US" sz="1400" dirty="0">
                <a:latin typeface="Huawei Sans" panose="020C0503030203020204" pitchFamily="34" charset="0"/>
              </a:rPr>
              <a:t>Strong flexibility</a:t>
            </a:r>
          </a:p>
          <a:p>
            <a:pPr marL="628650" lvl="1" indent="-314325" fontAlgn="ctr"/>
            <a:r>
              <a:rPr lang="en-US" sz="1400" dirty="0">
                <a:latin typeface="Huawei Sans" panose="020C0503030203020204" pitchFamily="34" charset="0"/>
              </a:rPr>
              <a:t>Easy management</a:t>
            </a:r>
          </a:p>
          <a:p>
            <a:pPr algn="l"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Basic Concepts of DHCP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TextBox 19"/>
          <p:cNvSpPr txBox="1">
            <a:spLocks noChangeArrowheads="1"/>
          </p:cNvSpPr>
          <p:nvPr/>
        </p:nvSpPr>
        <p:spPr bwMode="gray">
          <a:xfrm>
            <a:off x="8942335" y="5328272"/>
            <a:ext cx="1258678" cy="307777"/>
          </a:xfrm>
          <a:prstGeom prst="rect">
            <a:avLst/>
          </a:prstGeom>
          <a:noFill/>
          <a:ln w="9525">
            <a:noFill/>
            <a:miter lim="800000"/>
            <a:headEnd/>
            <a:tailEnd/>
          </a:ln>
        </p:spPr>
        <p:txBody>
          <a:bodyPr wrap="none">
            <a:spAutoFit/>
          </a:bodyPr>
          <a:lstStyle/>
          <a:p>
            <a:pPr algn="ctr" fontAlgn="ctr">
              <a:defRPr/>
            </a:pPr>
            <a:r>
              <a:rPr lang="en-US" sz="1400" b="1" dirty="0">
                <a:latin typeface="Huawei Sans" panose="020C0503030203020204" pitchFamily="34" charset="0"/>
              </a:rPr>
              <a:t>DHCP server</a:t>
            </a:r>
          </a:p>
        </p:txBody>
      </p:sp>
      <p:cxnSp>
        <p:nvCxnSpPr>
          <p:cNvPr id="6" name="直接箭头连接符 24"/>
          <p:cNvCxnSpPr>
            <a:cxnSpLocks noChangeShapeType="1"/>
          </p:cNvCxnSpPr>
          <p:nvPr/>
        </p:nvCxnSpPr>
        <p:spPr bwMode="gray">
          <a:xfrm flipH="1">
            <a:off x="7645615" y="5705548"/>
            <a:ext cx="1247484" cy="0"/>
          </a:xfrm>
          <a:prstGeom prst="straightConnector1">
            <a:avLst/>
          </a:prstGeom>
          <a:noFill/>
          <a:ln w="25400" cap="flat" cmpd="sng" algn="ctr">
            <a:solidFill>
              <a:schemeClr val="bg1">
                <a:lumMod val="50000"/>
              </a:schemeClr>
            </a:solidFill>
            <a:prstDash val="solid"/>
            <a:headEnd type="none" w="med" len="med"/>
            <a:tailEnd type="triangle" w="med" len="med"/>
          </a:ln>
          <a:effectLst>
            <a:outerShdw blurRad="152400" dist="38100" dir="5400000" algn="t" rotWithShape="0">
              <a:prstClr val="black">
                <a:alpha val="12000"/>
              </a:prstClr>
            </a:outerShdw>
          </a:effectLst>
        </p:spPr>
      </p:cxnSp>
      <p:sp>
        <p:nvSpPr>
          <p:cNvPr id="7" name="TextBox 29"/>
          <p:cNvSpPr txBox="1">
            <a:spLocks noChangeArrowheads="1"/>
          </p:cNvSpPr>
          <p:nvPr/>
        </p:nvSpPr>
        <p:spPr bwMode="gray">
          <a:xfrm>
            <a:off x="7797112" y="5412513"/>
            <a:ext cx="944490" cy="307777"/>
          </a:xfrm>
          <a:prstGeom prst="rect">
            <a:avLst/>
          </a:prstGeom>
          <a:noFill/>
          <a:ln w="9525">
            <a:noFill/>
            <a:miter lim="800000"/>
            <a:headEnd/>
            <a:tailEnd/>
          </a:ln>
        </p:spPr>
        <p:txBody>
          <a:bodyPr wrap="none">
            <a:spAutoFit/>
          </a:bodyPr>
          <a:lstStyle/>
          <a:p>
            <a:pPr algn="ctr" fontAlgn="ctr">
              <a:defRPr/>
            </a:pPr>
            <a:r>
              <a:rPr lang="en-US" sz="1400" dirty="0">
                <a:latin typeface="Huawei Sans" panose="020C0503030203020204" pitchFamily="34" charset="0"/>
              </a:rPr>
              <a:t>Response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26"/>
          <p:cNvSpPr txBox="1">
            <a:spLocks noChangeArrowheads="1"/>
          </p:cNvSpPr>
          <p:nvPr/>
        </p:nvSpPr>
        <p:spPr bwMode="gray">
          <a:xfrm>
            <a:off x="7815635" y="4299142"/>
            <a:ext cx="832279" cy="307777"/>
          </a:xfrm>
          <a:prstGeom prst="rect">
            <a:avLst/>
          </a:prstGeom>
          <a:noFill/>
          <a:ln w="9525">
            <a:noFill/>
            <a:miter lim="800000"/>
            <a:headEnd/>
            <a:tailEnd/>
          </a:ln>
        </p:spPr>
        <p:txBody>
          <a:bodyPr wrap="none">
            <a:spAutoFit/>
          </a:bodyPr>
          <a:lstStyle/>
          <a:p>
            <a:pPr algn="ctr" fontAlgn="ctr">
              <a:defRPr/>
            </a:pPr>
            <a:r>
              <a:rPr lang="en-US" sz="1400" dirty="0">
                <a:latin typeface="Huawei Sans" panose="020C0503030203020204" pitchFamily="34" charset="0"/>
              </a:rPr>
              <a:t>Request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箭头连接符 31"/>
          <p:cNvCxnSpPr>
            <a:cxnSpLocks noChangeShapeType="1"/>
          </p:cNvCxnSpPr>
          <p:nvPr/>
        </p:nvCxnSpPr>
        <p:spPr bwMode="gray">
          <a:xfrm>
            <a:off x="7611091" y="4589376"/>
            <a:ext cx="1241368" cy="0"/>
          </a:xfrm>
          <a:prstGeom prst="straightConnector1">
            <a:avLst/>
          </a:prstGeom>
          <a:noFill/>
          <a:ln w="25400" cap="flat" cmpd="sng" algn="ctr">
            <a:solidFill>
              <a:schemeClr val="bg1">
                <a:lumMod val="50000"/>
              </a:schemeClr>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0" name="直接箭头连接符 9"/>
          <p:cNvCxnSpPr>
            <a:stCxn id="16" idx="3"/>
            <a:endCxn id="17" idx="1"/>
          </p:cNvCxnSpPr>
          <p:nvPr/>
        </p:nvCxnSpPr>
        <p:spPr bwMode="gray">
          <a:xfrm>
            <a:off x="8324438" y="5074204"/>
            <a:ext cx="977236" cy="0"/>
          </a:xfrm>
          <a:prstGeom prst="straightConnector1">
            <a:avLst/>
          </a:prstGeom>
          <a:solidFill>
            <a:schemeClr val="accent1"/>
          </a:solidFill>
          <a:ln w="19050" cap="rnd" cmpd="sng" algn="ctr">
            <a:solidFill>
              <a:schemeClr val="tx1"/>
            </a:solidFill>
            <a:prstDash val="solid"/>
            <a:round/>
            <a:headEnd type="none" w="med" len="med"/>
            <a:tailEnd type="none" w="med" len="med"/>
          </a:ln>
          <a:effectLst/>
        </p:spPr>
      </p:cxnSp>
      <p:sp>
        <p:nvSpPr>
          <p:cNvPr id="11" name="TextBox 77"/>
          <p:cNvSpPr txBox="1"/>
          <p:nvPr/>
        </p:nvSpPr>
        <p:spPr bwMode="gray">
          <a:xfrm>
            <a:off x="5409320" y="6046589"/>
            <a:ext cx="1391288"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a:solidFill>
                  <a:srgbClr val="000000"/>
                </a:solidFill>
                <a:latin typeface="Huawei Sans" panose="020C0503030203020204" pitchFamily="34" charset="0"/>
              </a:rPr>
              <a:t>DHCP client</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2" name="图片 11" descr="SAN网络-蓝.png"/>
          <p:cNvPicPr>
            <a:picLocks noChangeAspect="1"/>
          </p:cNvPicPr>
          <p:nvPr/>
        </p:nvPicPr>
        <p:blipFill>
          <a:blip r:embed="rId3" cstate="print"/>
          <a:stretch>
            <a:fillRect/>
          </a:stretch>
        </p:blipFill>
        <p:spPr bwMode="gray">
          <a:xfrm>
            <a:off x="5041888" y="5138002"/>
            <a:ext cx="267540" cy="438311"/>
          </a:xfrm>
          <a:prstGeom prst="rect">
            <a:avLst/>
          </a:prstGeom>
        </p:spPr>
      </p:pic>
      <p:pic>
        <p:nvPicPr>
          <p:cNvPr id="13" name="图片 12" descr="笔记本电脑.png"/>
          <p:cNvPicPr>
            <a:picLocks noChangeAspect="1"/>
          </p:cNvPicPr>
          <p:nvPr/>
        </p:nvPicPr>
        <p:blipFill>
          <a:blip r:embed="rId4" cstate="print"/>
          <a:stretch>
            <a:fillRect/>
          </a:stretch>
        </p:blipFill>
        <p:spPr bwMode="gray">
          <a:xfrm>
            <a:off x="4881114" y="4559883"/>
            <a:ext cx="539779" cy="338400"/>
          </a:xfrm>
          <a:prstGeom prst="rect">
            <a:avLst/>
          </a:prstGeom>
        </p:spPr>
      </p:pic>
      <p:pic>
        <p:nvPicPr>
          <p:cNvPr id="14" name="图片 13" descr="打印机.png">
            <a:extLst>
              <a:ext uri="{FF2B5EF4-FFF2-40B4-BE49-F238E27FC236}">
                <a16:creationId xmlns:a16="http://schemas.microsoft.com/office/drawing/2014/main" id="{88974645-F94D-4F0F-A742-AD1AEBE4E831}"/>
              </a:ext>
            </a:extLst>
          </p:cNvPr>
          <p:cNvPicPr>
            <a:picLocks noChangeAspect="1"/>
          </p:cNvPicPr>
          <p:nvPr/>
        </p:nvPicPr>
        <p:blipFill>
          <a:blip r:embed="rId5" cstate="print"/>
          <a:stretch>
            <a:fillRect/>
          </a:stretch>
        </p:blipFill>
        <p:spPr bwMode="gray">
          <a:xfrm>
            <a:off x="6178171" y="5604497"/>
            <a:ext cx="538191" cy="428400"/>
          </a:xfrm>
          <a:prstGeom prst="rect">
            <a:avLst/>
          </a:prstGeom>
        </p:spPr>
      </p:pic>
      <p:pic>
        <p:nvPicPr>
          <p:cNvPr id="15" name="图片 14" descr="AP.png">
            <a:extLst>
              <a:ext uri="{FF2B5EF4-FFF2-40B4-BE49-F238E27FC236}">
                <a16:creationId xmlns:a16="http://schemas.microsoft.com/office/drawing/2014/main" id="{9A3BB0B1-B8AE-4570-9CED-F22BF327FAF8}"/>
              </a:ext>
            </a:extLst>
          </p:cNvPr>
          <p:cNvPicPr>
            <a:picLocks noChangeAspect="1"/>
          </p:cNvPicPr>
          <p:nvPr/>
        </p:nvPicPr>
        <p:blipFill>
          <a:blip r:embed="rId6" cstate="print"/>
          <a:stretch>
            <a:fillRect/>
          </a:stretch>
        </p:blipFill>
        <p:spPr bwMode="gray">
          <a:xfrm>
            <a:off x="6192611" y="4853656"/>
            <a:ext cx="540000" cy="441818"/>
          </a:xfrm>
          <a:prstGeom prst="rect">
            <a:avLst/>
          </a:prstGeom>
        </p:spPr>
      </p:pic>
      <p:pic>
        <p:nvPicPr>
          <p:cNvPr id="16" name="图片 15" descr="接入交换机.png">
            <a:extLst>
              <a:ext uri="{FF2B5EF4-FFF2-40B4-BE49-F238E27FC236}">
                <a16:creationId xmlns:a16="http://schemas.microsoft.com/office/drawing/2014/main" id="{A4EEA780-3CE8-4340-83D8-A49BC7227950}"/>
              </a:ext>
            </a:extLst>
          </p:cNvPr>
          <p:cNvPicPr>
            <a:picLocks noChangeAspect="1"/>
          </p:cNvPicPr>
          <p:nvPr/>
        </p:nvPicPr>
        <p:blipFill>
          <a:blip r:embed="rId7" cstate="print"/>
          <a:stretch>
            <a:fillRect/>
          </a:stretch>
        </p:blipFill>
        <p:spPr bwMode="gray">
          <a:xfrm>
            <a:off x="7784438" y="4853295"/>
            <a:ext cx="540000" cy="441818"/>
          </a:xfrm>
          <a:prstGeom prst="rect">
            <a:avLst/>
          </a:prstGeom>
        </p:spPr>
      </p:pic>
      <p:pic>
        <p:nvPicPr>
          <p:cNvPr id="17" name="图片 16" descr="通用服务器-蓝.png">
            <a:extLst>
              <a:ext uri="{FF2B5EF4-FFF2-40B4-BE49-F238E27FC236}">
                <a16:creationId xmlns:a16="http://schemas.microsoft.com/office/drawing/2014/main" id="{B2C40AE6-2029-4F3E-954D-5911E6D94FB2}"/>
              </a:ext>
            </a:extLst>
          </p:cNvPr>
          <p:cNvPicPr>
            <a:picLocks noChangeAspect="1"/>
          </p:cNvPicPr>
          <p:nvPr/>
        </p:nvPicPr>
        <p:blipFill>
          <a:blip r:embed="rId8" cstate="print"/>
          <a:stretch>
            <a:fillRect/>
          </a:stretch>
        </p:blipFill>
        <p:spPr bwMode="gray">
          <a:xfrm>
            <a:off x="9301674" y="4853295"/>
            <a:ext cx="540000" cy="441818"/>
          </a:xfrm>
          <a:prstGeom prst="rect">
            <a:avLst/>
          </a:prstGeom>
        </p:spPr>
      </p:pic>
      <p:pic>
        <p:nvPicPr>
          <p:cNvPr id="18" name="图片 17" descr="PC.png">
            <a:extLst>
              <a:ext uri="{FF2B5EF4-FFF2-40B4-BE49-F238E27FC236}">
                <a16:creationId xmlns:a16="http://schemas.microsoft.com/office/drawing/2014/main" id="{FC705F83-EC9E-439D-A0C4-2779B52A9BBB}"/>
              </a:ext>
            </a:extLst>
          </p:cNvPr>
          <p:cNvPicPr>
            <a:picLocks noChangeAspect="1"/>
          </p:cNvPicPr>
          <p:nvPr/>
        </p:nvPicPr>
        <p:blipFill>
          <a:blip r:embed="rId9" cstate="print"/>
          <a:stretch>
            <a:fillRect/>
          </a:stretch>
        </p:blipFill>
        <p:spPr bwMode="gray">
          <a:xfrm>
            <a:off x="6179108" y="4145883"/>
            <a:ext cx="539063" cy="414000"/>
          </a:xfrm>
          <a:prstGeom prst="rect">
            <a:avLst/>
          </a:prstGeom>
        </p:spPr>
      </p:pic>
      <p:cxnSp>
        <p:nvCxnSpPr>
          <p:cNvPr id="19" name="直接箭头连接符 18"/>
          <p:cNvCxnSpPr>
            <a:stCxn id="15" idx="3"/>
            <a:endCxn id="16" idx="1"/>
          </p:cNvCxnSpPr>
          <p:nvPr/>
        </p:nvCxnSpPr>
        <p:spPr bwMode="gray">
          <a:xfrm flipV="1">
            <a:off x="6732611" y="5074204"/>
            <a:ext cx="1051827" cy="361"/>
          </a:xfrm>
          <a:prstGeom prst="straightConnector1">
            <a:avLst/>
          </a:prstGeom>
          <a:solidFill>
            <a:schemeClr val="accent1"/>
          </a:solidFill>
          <a:ln w="19050" cap="sq" cmpd="sng" algn="ctr">
            <a:solidFill>
              <a:schemeClr val="tx1"/>
            </a:solidFill>
            <a:prstDash val="solid"/>
            <a:miter lim="800000"/>
            <a:headEnd type="none" w="med" len="med"/>
            <a:tailEnd type="none" w="med" len="med"/>
          </a:ln>
          <a:effectLst/>
        </p:spPr>
      </p:cxnSp>
      <p:cxnSp>
        <p:nvCxnSpPr>
          <p:cNvPr id="20" name="直接箭头连接符 19"/>
          <p:cNvCxnSpPr/>
          <p:nvPr/>
        </p:nvCxnSpPr>
        <p:spPr bwMode="gray">
          <a:xfrm>
            <a:off x="7187259" y="4350304"/>
            <a:ext cx="0" cy="1499323"/>
          </a:xfrm>
          <a:prstGeom prst="straightConnector1">
            <a:avLst/>
          </a:prstGeom>
          <a:solidFill>
            <a:schemeClr val="accent1"/>
          </a:solidFill>
          <a:ln w="19050" cap="sq" cmpd="sng" algn="ctr">
            <a:solidFill>
              <a:schemeClr val="tx1"/>
            </a:solidFill>
            <a:prstDash val="solid"/>
            <a:miter lim="800000"/>
            <a:headEnd type="none" w="med" len="med"/>
            <a:tailEnd type="none" w="med" len="med"/>
          </a:ln>
          <a:effectLst/>
        </p:spPr>
      </p:cxnSp>
      <p:cxnSp>
        <p:nvCxnSpPr>
          <p:cNvPr id="21" name="直接箭头连接符 20"/>
          <p:cNvCxnSpPr/>
          <p:nvPr/>
        </p:nvCxnSpPr>
        <p:spPr bwMode="gray">
          <a:xfrm>
            <a:off x="6718171" y="4350304"/>
            <a:ext cx="469088" cy="0"/>
          </a:xfrm>
          <a:prstGeom prst="straightConnector1">
            <a:avLst/>
          </a:prstGeom>
          <a:solidFill>
            <a:schemeClr val="accent1"/>
          </a:solidFill>
          <a:ln w="19050" cap="sq" cmpd="sng" algn="ctr">
            <a:solidFill>
              <a:schemeClr val="tx1"/>
            </a:solidFill>
            <a:prstDash val="solid"/>
            <a:miter lim="800000"/>
            <a:headEnd type="none" w="med" len="med"/>
            <a:tailEnd type="none" w="med" len="med"/>
          </a:ln>
          <a:effectLst/>
        </p:spPr>
      </p:cxnSp>
      <p:cxnSp>
        <p:nvCxnSpPr>
          <p:cNvPr id="22" name="直接箭头连接符 21"/>
          <p:cNvCxnSpPr/>
          <p:nvPr/>
        </p:nvCxnSpPr>
        <p:spPr bwMode="gray">
          <a:xfrm>
            <a:off x="6718171" y="5863261"/>
            <a:ext cx="469088" cy="0"/>
          </a:xfrm>
          <a:prstGeom prst="straightConnector1">
            <a:avLst/>
          </a:prstGeom>
          <a:solidFill>
            <a:schemeClr val="accent1"/>
          </a:solidFill>
          <a:ln w="19050" cap="sq" cmpd="sng" algn="ctr">
            <a:solidFill>
              <a:schemeClr val="tx1"/>
            </a:solidFill>
            <a:prstDash val="solid"/>
            <a:miter lim="800000"/>
            <a:headEnd type="none" w="med" len="med"/>
            <a:tailEnd type="none" w="med" len="med"/>
          </a:ln>
          <a:effectLst/>
        </p:spPr>
      </p:cxnSp>
      <p:pic>
        <p:nvPicPr>
          <p:cNvPr id="23" name="图片 22" descr="wifi信号蓝.png">
            <a:extLst>
              <a:ext uri="{FF2B5EF4-FFF2-40B4-BE49-F238E27FC236}">
                <a16:creationId xmlns:a16="http://schemas.microsoft.com/office/drawing/2014/main" id="{8BBEA59B-6C94-4BEF-9560-B1FB0DC45AFF}"/>
              </a:ext>
            </a:extLst>
          </p:cNvPr>
          <p:cNvPicPr>
            <a:picLocks noChangeAspect="1"/>
          </p:cNvPicPr>
          <p:nvPr/>
        </p:nvPicPr>
        <p:blipFill>
          <a:blip r:embed="rId10" cstate="print"/>
          <a:stretch>
            <a:fillRect/>
          </a:stretch>
        </p:blipFill>
        <p:spPr bwMode="gray">
          <a:xfrm rot="16474314">
            <a:off x="5600215" y="4862367"/>
            <a:ext cx="505969" cy="423673"/>
          </a:xfrm>
          <a:prstGeom prst="rect">
            <a:avLst/>
          </a:prstGeom>
        </p:spPr>
      </p:pic>
    </p:spTree>
    <p:extLst>
      <p:ext uri="{BB962C8B-B14F-4D97-AF65-F5344CB8AC3E}">
        <p14:creationId xmlns:p14="http://schemas.microsoft.com/office/powerpoint/2010/main" val="2778451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fontAlgn="ctr"/>
            <a:r>
              <a:rPr lang="en-US" dirty="0">
                <a:solidFill>
                  <a:schemeClr val="bg1">
                    <a:lumMod val="50000"/>
                  </a:schemeClr>
                </a:solidFill>
                <a:latin typeface="Huawei Sans" panose="020C0503030203020204" pitchFamily="34" charset="0"/>
              </a:rPr>
              <a:t>DHCP Background</a:t>
            </a:r>
          </a:p>
          <a:p>
            <a:pPr fontAlgn="ctr"/>
            <a:r>
              <a:rPr lang="en-US" b="1" dirty="0">
                <a:latin typeface="Huawei Sans" panose="020C0503030203020204" pitchFamily="34" charset="0"/>
              </a:rPr>
              <a:t>DHCP Working Mechanism and Configuration</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DHCP Relay Working Mechanism and Configuration</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436919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a:xfrm>
            <a:off x="5157567" y="1242453"/>
            <a:ext cx="6600485" cy="4680000"/>
          </a:xfrm>
        </p:spPr>
        <p:txBody>
          <a:bodyPr/>
          <a:lstStyle/>
          <a:p>
            <a:pPr marL="180975" indent="-180975" algn="l" fontAlgn="ctr">
              <a:buSzPct val="100000"/>
              <a:buFont typeface="+mj-lt"/>
              <a:buAutoNum type="arabicPeriod"/>
            </a:pPr>
            <a:r>
              <a:rPr lang="en-US" sz="1200" dirty="0">
                <a:latin typeface="Huawei Sans" panose="020C0503030203020204" pitchFamily="34" charset="0"/>
              </a:rPr>
              <a:t>Discovery stage: The DHCP client detects DHCP servers.</a:t>
            </a:r>
          </a:p>
          <a:p>
            <a:pPr marL="361950" lvl="1" indent="-180975" fontAlgn="ctr"/>
            <a:r>
              <a:rPr lang="en-US" sz="1100" dirty="0">
                <a:latin typeface="Huawei Sans" panose="020C0503030203020204" pitchFamily="34" charset="0"/>
              </a:rPr>
              <a:t>The DHCP client broadcasts a DHCP Discover message to detect DHCP servers. The DHCP Discover message carries the client's MAC address, parameter request list, and broadcast flag.</a:t>
            </a:r>
          </a:p>
          <a:p>
            <a:pPr marL="180975" indent="-180975" algn="l" fontAlgn="ctr">
              <a:buSzPct val="100000"/>
              <a:buFont typeface="+mj-lt"/>
              <a:buAutoNum type="arabicPeriod" startAt="2"/>
            </a:pPr>
            <a:r>
              <a:rPr lang="en-US" sz="1200" dirty="0">
                <a:latin typeface="Huawei Sans" panose="020C0503030203020204" pitchFamily="34" charset="0"/>
              </a:rPr>
              <a:t>Offer stage: A DHCP server offers network parameters to the DHCP client.</a:t>
            </a:r>
          </a:p>
          <a:p>
            <a:pPr marL="361950" lvl="1" indent="-180975" fontAlgn="ctr"/>
            <a:r>
              <a:rPr lang="en-US" sz="1100" dirty="0">
                <a:latin typeface="Huawei Sans" panose="020C0503030203020204" pitchFamily="34" charset="0"/>
              </a:rPr>
              <a:t>A DHCP server selects an address pool on the same network segment as the IP address of the interface receiving the DHCP Discover message, and selects an idle IP address from the address pool. The DHCP server then sends a DHCP Offer message carrying the allocated IP address to the DHCP client. </a:t>
            </a:r>
          </a:p>
          <a:p>
            <a:pPr marL="180975" indent="-180975" algn="l" fontAlgn="ctr">
              <a:buSzPct val="100000"/>
              <a:buFont typeface="+mj-lt"/>
              <a:buAutoNum type="arabicPeriod" startAt="3"/>
            </a:pPr>
            <a:r>
              <a:rPr lang="en-US" sz="1200" dirty="0">
                <a:latin typeface="Huawei Sans" panose="020C0503030203020204" pitchFamily="34" charset="0"/>
              </a:rPr>
              <a:t>Request stage: The DHCP client selects an IP address. </a:t>
            </a:r>
          </a:p>
          <a:p>
            <a:pPr marL="361950" lvl="1" indent="-180975" fontAlgn="ctr"/>
            <a:r>
              <a:rPr lang="en-US" sz="1100" dirty="0">
                <a:latin typeface="Huawei Sans" panose="020C0503030203020204" pitchFamily="34" charset="0"/>
              </a:rPr>
              <a:t>If multiple DHCP servers reply with a DHCP Offer message to the DHCP client, the client accepts only the first received DHCP Offer message. The client then broadcasts a DHCP Request message carrying the selected DHCP server identifier and IP address.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algn="l" fontAlgn="ctr">
              <a:buSzPct val="100000"/>
              <a:buFont typeface="+mj-lt"/>
              <a:buAutoNum type="arabicPeriod" startAt="4"/>
            </a:pPr>
            <a:r>
              <a:rPr lang="en-US" sz="1200" dirty="0">
                <a:latin typeface="Huawei Sans" panose="020C0503030203020204" pitchFamily="34" charset="0"/>
              </a:rPr>
              <a:t>Acknowledgment stage: The DHCP server acknowledges the IP address offered to the client.</a:t>
            </a:r>
          </a:p>
          <a:p>
            <a:pPr marL="361950" lvl="1" indent="-180975" fontAlgn="ctr"/>
            <a:r>
              <a:rPr lang="en-US" sz="1100" dirty="0">
                <a:latin typeface="Huawei Sans" panose="020C0503030203020204" pitchFamily="34" charset="0"/>
              </a:rPr>
              <a:t>After receiving the DHCP ACK message, the DHCP client broadcasts a gratuitous ARP packet to detect whether other terminals on the network segment use the IP address allocated by the DHCP server.</a:t>
            </a:r>
          </a:p>
          <a:p>
            <a:pPr algn="l" fontAlgn="ctr"/>
            <a:endParaRPr lang="en-US" altLang="zh-CN" sz="11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bwMode="gray"/>
        <p:txBody>
          <a:bodyPr anchor="ctr"/>
          <a:lstStyle/>
          <a:p>
            <a:pPr fontAlgn="ctr"/>
            <a:r>
              <a:rPr lang="en-US" sz="3200" dirty="0">
                <a:latin typeface="Huawei Sans" panose="020C0503030203020204" pitchFamily="34" charset="0"/>
              </a:rPr>
              <a:t>DHCP Working Mechanism When a DHCP Client Connects to a Network for the First Time</a:t>
            </a:r>
          </a:p>
        </p:txBody>
      </p:sp>
      <p:grpSp>
        <p:nvGrpSpPr>
          <p:cNvPr id="66" name="组合 65"/>
          <p:cNvGrpSpPr/>
          <p:nvPr/>
        </p:nvGrpSpPr>
        <p:grpSpPr bwMode="gray">
          <a:xfrm>
            <a:off x="547688" y="1699014"/>
            <a:ext cx="4768519" cy="4016095"/>
            <a:chOff x="547688" y="1699014"/>
            <a:chExt cx="4768519" cy="4016095"/>
          </a:xfrm>
        </p:grpSpPr>
        <p:pic>
          <p:nvPicPr>
            <p:cNvPr id="6" name="图片 5" descr="通用交换机.png"/>
            <p:cNvPicPr>
              <a:picLocks noChangeAspect="1"/>
            </p:cNvPicPr>
            <p:nvPr/>
          </p:nvPicPr>
          <p:blipFill>
            <a:blip r:embed="rId3" cstate="print"/>
            <a:stretch>
              <a:fillRect/>
            </a:stretch>
          </p:blipFill>
          <p:spPr bwMode="gray">
            <a:xfrm>
              <a:off x="4391765" y="1971246"/>
              <a:ext cx="540000" cy="441818"/>
            </a:xfrm>
            <a:prstGeom prst="rect">
              <a:avLst/>
            </a:prstGeom>
          </p:spPr>
        </p:pic>
        <p:pic>
          <p:nvPicPr>
            <p:cNvPr id="7" name="图片 6" descr="PC.png"/>
            <p:cNvPicPr>
              <a:picLocks noChangeAspect="1"/>
            </p:cNvPicPr>
            <p:nvPr/>
          </p:nvPicPr>
          <p:blipFill>
            <a:blip r:embed="rId4" cstate="print"/>
            <a:stretch>
              <a:fillRect/>
            </a:stretch>
          </p:blipFill>
          <p:spPr bwMode="gray">
            <a:xfrm>
              <a:off x="756583" y="1989141"/>
              <a:ext cx="539063" cy="414000"/>
            </a:xfrm>
            <a:prstGeom prst="rect">
              <a:avLst/>
            </a:prstGeom>
          </p:spPr>
        </p:pic>
        <p:cxnSp>
          <p:nvCxnSpPr>
            <p:cNvPr id="8" name="直接连接符 7"/>
            <p:cNvCxnSpPr>
              <a:stCxn id="7" idx="3"/>
              <a:endCxn id="6" idx="1"/>
            </p:cNvCxnSpPr>
            <p:nvPr/>
          </p:nvCxnSpPr>
          <p:spPr bwMode="gray">
            <a:xfrm flipV="1">
              <a:off x="1295646" y="2192155"/>
              <a:ext cx="3096119" cy="398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a:off x="855265" y="2403141"/>
              <a:ext cx="0" cy="3311968"/>
            </a:xfrm>
            <a:prstGeom prst="line">
              <a:avLst/>
            </a:prstGeom>
            <a:ln w="19050">
              <a:solidFill>
                <a:srgbClr val="151515"/>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a:off x="4826313" y="2403141"/>
              <a:ext cx="0" cy="3311968"/>
            </a:xfrm>
            <a:prstGeom prst="line">
              <a:avLst/>
            </a:prstGeom>
            <a:ln w="19050">
              <a:solidFill>
                <a:srgbClr val="151515"/>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bwMode="gray">
            <a:xfrm>
              <a:off x="855265" y="3098909"/>
              <a:ext cx="3971048" cy="0"/>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bwMode="gray">
            <a:xfrm flipH="1">
              <a:off x="855266" y="3907476"/>
              <a:ext cx="3971047" cy="0"/>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bwMode="gray">
            <a:xfrm>
              <a:off x="855266" y="4716043"/>
              <a:ext cx="3971047" cy="0"/>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bwMode="gray">
            <a:xfrm flipH="1">
              <a:off x="855267" y="5524609"/>
              <a:ext cx="3971046" cy="0"/>
            </a:xfrm>
            <a:prstGeom prst="straightConnector1">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sp>
          <p:nvSpPr>
            <p:cNvPr id="15" name="Oval 4"/>
            <p:cNvSpPr>
              <a:spLocks noChangeAspect="1"/>
            </p:cNvSpPr>
            <p:nvPr/>
          </p:nvSpPr>
          <p:spPr bwMode="gray">
            <a:xfrm>
              <a:off x="944709" y="2645562"/>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Oval 4"/>
            <p:cNvSpPr>
              <a:spLocks noChangeAspect="1"/>
            </p:cNvSpPr>
            <p:nvPr/>
          </p:nvSpPr>
          <p:spPr bwMode="gray">
            <a:xfrm>
              <a:off x="944709" y="4273682"/>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Oval 4"/>
            <p:cNvSpPr>
              <a:spLocks noChangeAspect="1"/>
            </p:cNvSpPr>
            <p:nvPr/>
          </p:nvSpPr>
          <p:spPr bwMode="gray">
            <a:xfrm>
              <a:off x="2117240" y="5058745"/>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Oval 4"/>
            <p:cNvSpPr>
              <a:spLocks noChangeAspect="1"/>
            </p:cNvSpPr>
            <p:nvPr/>
          </p:nvSpPr>
          <p:spPr bwMode="gray">
            <a:xfrm>
              <a:off x="1534765" y="3488666"/>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1198681" y="2550482"/>
              <a:ext cx="3704914" cy="461665"/>
            </a:xfrm>
            <a:prstGeom prst="rect">
              <a:avLst/>
            </a:prstGeom>
            <a:noFill/>
            <a:ln>
              <a:noFill/>
            </a:ln>
          </p:spPr>
          <p:txBody>
            <a:bodyPr wrap="square" rtlCol="0">
              <a:spAutoFit/>
            </a:bodyPr>
            <a:lstStyle/>
            <a:p>
              <a:pPr fontAlgn="ctr"/>
              <a:r>
                <a:rPr lang="en-US" sz="1200" dirty="0">
                  <a:latin typeface="Huawei Sans" panose="020C0503030203020204" pitchFamily="34" charset="0"/>
                </a:rPr>
                <a:t>Discovery stage: The DHCP client broadcasts a DHCP Discover message.</a:t>
              </a:r>
            </a:p>
          </p:txBody>
        </p:sp>
        <p:sp>
          <p:nvSpPr>
            <p:cNvPr id="20" name="文本框 19"/>
            <p:cNvSpPr txBox="1"/>
            <p:nvPr/>
          </p:nvSpPr>
          <p:spPr bwMode="gray">
            <a:xfrm>
              <a:off x="1840438" y="3356374"/>
              <a:ext cx="3475769" cy="461665"/>
            </a:xfrm>
            <a:prstGeom prst="rect">
              <a:avLst/>
            </a:prstGeom>
            <a:noFill/>
            <a:ln>
              <a:noFill/>
            </a:ln>
          </p:spPr>
          <p:txBody>
            <a:bodyPr wrap="square" rtlCol="0">
              <a:spAutoFit/>
            </a:bodyPr>
            <a:lstStyle/>
            <a:p>
              <a:pPr fontAlgn="ctr"/>
              <a:r>
                <a:rPr lang="en-US" sz="1200" dirty="0">
                  <a:latin typeface="Huawei Sans" panose="020C0503030203020204" pitchFamily="34" charset="0"/>
                </a:rPr>
                <a:t>Offer stage: The DHCP server unicasts or broadcasts a DHCP Offer message.</a:t>
              </a:r>
            </a:p>
          </p:txBody>
        </p:sp>
        <p:sp>
          <p:nvSpPr>
            <p:cNvPr id="21" name="文本框 20"/>
            <p:cNvSpPr txBox="1"/>
            <p:nvPr/>
          </p:nvSpPr>
          <p:spPr bwMode="gray">
            <a:xfrm>
              <a:off x="1198681" y="4179102"/>
              <a:ext cx="3511861" cy="461665"/>
            </a:xfrm>
            <a:prstGeom prst="rect">
              <a:avLst/>
            </a:prstGeom>
            <a:noFill/>
            <a:ln>
              <a:noFill/>
            </a:ln>
          </p:spPr>
          <p:txBody>
            <a:bodyPr wrap="square" rtlCol="0">
              <a:spAutoFit/>
            </a:bodyPr>
            <a:lstStyle/>
            <a:p>
              <a:pPr fontAlgn="ctr"/>
              <a:r>
                <a:rPr lang="en-US" sz="1200" dirty="0">
                  <a:latin typeface="Huawei Sans" panose="020C0503030203020204" pitchFamily="34" charset="0"/>
                </a:rPr>
                <a:t>Request stage: The DHCP client broadcasts a DHCP Request message.</a:t>
              </a:r>
            </a:p>
          </p:txBody>
        </p:sp>
        <p:sp>
          <p:nvSpPr>
            <p:cNvPr id="22" name="文本框 21"/>
            <p:cNvSpPr txBox="1"/>
            <p:nvPr/>
          </p:nvSpPr>
          <p:spPr bwMode="gray">
            <a:xfrm>
              <a:off x="2473388" y="4857851"/>
              <a:ext cx="2458377" cy="646331"/>
            </a:xfrm>
            <a:prstGeom prst="rect">
              <a:avLst/>
            </a:prstGeom>
            <a:noFill/>
            <a:ln>
              <a:noFill/>
            </a:ln>
          </p:spPr>
          <p:txBody>
            <a:bodyPr wrap="square" rtlCol="0">
              <a:spAutoFit/>
            </a:bodyPr>
            <a:lstStyle/>
            <a:p>
              <a:pPr fontAlgn="ctr"/>
              <a:r>
                <a:rPr lang="en-US" sz="1200" dirty="0">
                  <a:latin typeface="Huawei Sans" panose="020C0503030203020204" pitchFamily="34" charset="0"/>
                </a:rPr>
                <a:t>Acknowledgment stage: The DHCP server unicasts a DHCP ACK message.</a:t>
              </a:r>
            </a:p>
          </p:txBody>
        </p:sp>
        <p:sp>
          <p:nvSpPr>
            <p:cNvPr id="23" name="文本框 22"/>
            <p:cNvSpPr txBox="1"/>
            <p:nvPr/>
          </p:nvSpPr>
          <p:spPr bwMode="gray">
            <a:xfrm>
              <a:off x="547688" y="1699014"/>
              <a:ext cx="971741" cy="261610"/>
            </a:xfrm>
            <a:prstGeom prst="rect">
              <a:avLst/>
            </a:prstGeom>
            <a:noFill/>
            <a:ln>
              <a:noFill/>
            </a:ln>
          </p:spPr>
          <p:txBody>
            <a:bodyPr wrap="none" rtlCol="0">
              <a:spAutoFit/>
            </a:bodyPr>
            <a:lstStyle/>
            <a:p>
              <a:pPr fontAlgn="ctr"/>
              <a:r>
                <a:rPr lang="en-US" sz="1100" dirty="0">
                  <a:latin typeface="Huawei Sans" panose="020C0503030203020204" pitchFamily="34" charset="0"/>
                </a:rPr>
                <a:t>DHCP client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4171493" y="1699014"/>
              <a:ext cx="1002197" cy="261610"/>
            </a:xfrm>
            <a:prstGeom prst="rect">
              <a:avLst/>
            </a:prstGeom>
            <a:noFill/>
            <a:ln>
              <a:noFill/>
            </a:ln>
          </p:spPr>
          <p:txBody>
            <a:bodyPr wrap="none" rtlCol="0">
              <a:spAutoFit/>
            </a:bodyPr>
            <a:lstStyle/>
            <a:p>
              <a:pPr algn="ctr" fontAlgn="ctr"/>
              <a:r>
                <a:rPr lang="en-US" sz="1100" dirty="0">
                  <a:latin typeface="Huawei Sans" panose="020C0503030203020204" pitchFamily="34" charset="0"/>
                </a:rPr>
                <a:t>DHCP server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p:cNvGrpSpPr/>
            <p:nvPr/>
          </p:nvGrpSpPr>
          <p:grpSpPr bwMode="gray">
            <a:xfrm>
              <a:off x="2251976" y="1811788"/>
              <a:ext cx="1177023" cy="576041"/>
              <a:chOff x="8061183" y="1699504"/>
              <a:chExt cx="894932" cy="437985"/>
            </a:xfrm>
          </p:grpSpPr>
          <p:sp>
            <p:nvSpPr>
              <p:cNvPr id="58"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gray">
              <a:xfrm>
                <a:off x="8061183" y="1716264"/>
                <a:ext cx="894932" cy="421225"/>
              </a:xfrm>
              <a:prstGeom prst="rect">
                <a:avLst/>
              </a:prstGeom>
            </p:spPr>
            <p:txBody>
              <a:bodyPr wrap="square">
                <a:spAutoFit/>
              </a:bodyPr>
              <a:lstStyle/>
              <a:p>
                <a:pPr algn="ctr" fontAlgn="ctr"/>
                <a:r>
                  <a:rPr lang="en-US" sz="1000" dirty="0">
                    <a:latin typeface="Huawei Sans" panose="020C0503030203020204" pitchFamily="34" charset="0"/>
                  </a:rPr>
                  <a:t>Layer 2 broadcast domain</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Tree>
    <p:extLst>
      <p:ext uri="{BB962C8B-B14F-4D97-AF65-F5344CB8AC3E}">
        <p14:creationId xmlns:p14="http://schemas.microsoft.com/office/powerpoint/2010/main" val="1040549738"/>
      </p:ext>
    </p:extLst>
  </p:cSld>
  <p:clrMapOvr>
    <a:masterClrMapping/>
  </p:clrMapOvr>
</p:sld>
</file>

<file path=ppt/theme/theme1.xml><?xml version="1.0" encoding="utf-8"?>
<a:theme xmlns:a="http://schemas.openxmlformats.org/drawingml/2006/main" name="自定义设计方案">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E40E247-E81C-4555-AC39-A90CD1CA30D9}"/>
</file>

<file path=customXml/itemProps2.xml><?xml version="1.0" encoding="utf-8"?>
<ds:datastoreItem xmlns:ds="http://schemas.openxmlformats.org/officeDocument/2006/customXml" ds:itemID="{62130634-FFDE-4442-8D4F-825E20DEEEED}"/>
</file>

<file path=customXml/itemProps3.xml><?xml version="1.0" encoding="utf-8"?>
<ds:datastoreItem xmlns:ds="http://schemas.openxmlformats.org/officeDocument/2006/customXml" ds:itemID="{1A63D6A5-5B80-4C84-87C1-366247836F6B}"/>
</file>

<file path=docProps/app.xml><?xml version="1.0" encoding="utf-8"?>
<Properties xmlns="http://schemas.openxmlformats.org/officeDocument/2006/extended-properties" xmlns:vt="http://schemas.openxmlformats.org/officeDocument/2006/docPropsVTypes">
  <Template/>
  <TotalTime>13075</TotalTime>
  <Words>5988</Words>
  <Application>Microsoft Office PowerPoint</Application>
  <PresentationFormat>Widescreen</PresentationFormat>
  <Paragraphs>538</Paragraphs>
  <Slides>33</Slides>
  <Notes>33</Notes>
  <HiddenSlides>1</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33</vt:i4>
      </vt:variant>
    </vt:vector>
  </HeadingPairs>
  <TitlesOfParts>
    <vt:vector size="40" baseType="lpstr">
      <vt:lpstr>微软雅黑</vt:lpstr>
      <vt:lpstr>方正兰亭黑简体</vt:lpstr>
      <vt:lpstr>Arial</vt:lpstr>
      <vt:lpstr>Huawei Sans</vt:lpstr>
      <vt:lpstr>Wingdings</vt:lpstr>
      <vt:lpstr>自定义设计方案</vt:lpstr>
      <vt:lpstr>2_自定义设计方案</vt:lpstr>
      <vt:lpstr>PowerPoint Presentation</vt:lpstr>
      <vt:lpstr>DHCP Implementation and Configuration</vt:lpstr>
      <vt:lpstr>PowerPoint Presentation</vt:lpstr>
      <vt:lpstr>PowerPoint Presentation</vt:lpstr>
      <vt:lpstr>PowerPoint Presentation</vt:lpstr>
      <vt:lpstr>Problems in Manually Configuring Network Parameters</vt:lpstr>
      <vt:lpstr>Basic Concepts of DHCP</vt:lpstr>
      <vt:lpstr>PowerPoint Presentation</vt:lpstr>
      <vt:lpstr>DHCP Working Mechanism When a DHCP Client Connects to a Network for the First Time</vt:lpstr>
      <vt:lpstr>DHCP Message Format</vt:lpstr>
      <vt:lpstr>Options Field</vt:lpstr>
      <vt:lpstr>DHCP Message Types</vt:lpstr>
      <vt:lpstr>User-defined Options</vt:lpstr>
      <vt:lpstr>Application Example of Option 43</vt:lpstr>
      <vt:lpstr>DHCP Address Lease Renewal</vt:lpstr>
      <vt:lpstr>DHCP Client Reuse of an IP Address</vt:lpstr>
      <vt:lpstr>IP Address Allocation Sequence</vt:lpstr>
      <vt:lpstr>DHCP Configuration Commands (1)</vt:lpstr>
      <vt:lpstr>DHCP Configuration Commands (2)</vt:lpstr>
      <vt:lpstr>DHCP Configuration Example</vt:lpstr>
      <vt:lpstr>DHCP Configuration Example</vt:lpstr>
      <vt:lpstr>DHCP Configuration Result</vt:lpstr>
      <vt:lpstr>PowerPoint Presentation</vt:lpstr>
      <vt:lpstr>Introduction to DHCP Relay</vt:lpstr>
      <vt:lpstr>DHCP Relay Message Format</vt:lpstr>
      <vt:lpstr>Working Mechanism of DHCP Relay</vt:lpstr>
      <vt:lpstr>DHCP Relay Configuration Commands</vt:lpstr>
      <vt:lpstr>DHCP Relay Configuration Example (1)</vt:lpstr>
      <vt:lpstr>DHCP Relay Configuration Example (2)</vt:lpstr>
      <vt:lpstr>DHCP Relay Configuration Verification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614</cp:revision>
  <dcterms:created xsi:type="dcterms:W3CDTF">2018-11-29T10:16:29Z</dcterms:created>
  <dcterms:modified xsi:type="dcterms:W3CDTF">2020-08-12T01:19:38Z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(3)3QSXUw3ALir0R0JruJfy6DeRB4o1lB52VbCp+YX0pF0Q4Hktw0uqbrVIJnNq2M06CmqyRQ68
gLTuSBspc9eU3aFw3jzS6tZQCoq2woAI/YgfBIgkK4h7hrrXb6dHq6zircmhrqIhTZNI/jH0
NRGqR6jvGERDX1g//jQ8F8FGxH0fOyPuZ5UQNpBtY3Dto/LFwtlS5T4fu4sqG7D//CgCTs7p
pTrX1y3XeJzfS8UJ8t</vt:lpwstr>
  </property>
  <property fmtid="{D5CDD505-2E9C-101B-9397-08002B2CF9AE}" pid="3" name="_2015_ms_pID_7253431">
    <vt:lpwstr>zZFRE29WO2N1x6M1A62646BShjwGBsPEI+dH7wtwkEB6Mj8NXvWp9I
bDBgJWFRJlKfim8pTwxse4TX6q1nNq9IAJvNLY3rdYdU9hu0D+drtUqPUGiglCnwWLT64tN/
W6Uf+Lm1Hnf2uRHsudcELHyo0C6P3g/a0iid/ou2TtsyCmwKfFMueCjHUwoel/h4vVZWbCnx
9EYiXwE1sFoM9X0lj2c9bGKW4ndl6my8mjZ9</vt:lpwstr>
  </property>
  <property fmtid="{D5CDD505-2E9C-101B-9397-08002B2CF9AE}" pid="4" name="_2015_ms_pID_7253432">
    <vt:lpwstr>FA==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1592618161</vt:lpwstr>
  </property>
  <property fmtid="{D5CDD505-2E9C-101B-9397-08002B2CF9AE}" pid="9" name="ContentTypeId">
    <vt:lpwstr>0x01010002C5B4B712841F4C8A7AAEE2CD191271</vt:lpwstr>
  </property>
</Properties>
</file>